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comments/comment1.xml" ContentType="application/vnd.openxmlformats-officedocument.presentationml.comment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omments/comment2.xml" ContentType="application/vnd.openxmlformats-officedocument.presentationml.comment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4" r:id="rId2"/>
  </p:sldMasterIdLst>
  <p:sldIdLst>
    <p:sldId id="275" r:id="rId3"/>
    <p:sldId id="276" r:id="rId4"/>
    <p:sldId id="274" r:id="rId5"/>
    <p:sldId id="269" r:id="rId6"/>
    <p:sldId id="286" r:id="rId7"/>
    <p:sldId id="287" r:id="rId8"/>
    <p:sldId id="288" r:id="rId9"/>
    <p:sldId id="289" r:id="rId10"/>
    <p:sldId id="277" r:id="rId11"/>
    <p:sldId id="278" r:id="rId12"/>
    <p:sldId id="296" r:id="rId13"/>
    <p:sldId id="290" r:id="rId14"/>
    <p:sldId id="297" r:id="rId15"/>
    <p:sldId id="298" r:id="rId16"/>
    <p:sldId id="299" r:id="rId17"/>
    <p:sldId id="300" r:id="rId18"/>
    <p:sldId id="301" r:id="rId19"/>
    <p:sldId id="302" r:id="rId20"/>
    <p:sldId id="304" r:id="rId21"/>
    <p:sldId id="303" r:id="rId22"/>
    <p:sldId id="305" r:id="rId23"/>
    <p:sldId id="306" r:id="rId24"/>
    <p:sldId id="307" r:id="rId25"/>
    <p:sldId id="279" r:id="rId26"/>
    <p:sldId id="280" r:id="rId27"/>
    <p:sldId id="308" r:id="rId28"/>
    <p:sldId id="309" r:id="rId29"/>
    <p:sldId id="310" r:id="rId30"/>
    <p:sldId id="312" r:id="rId31"/>
    <p:sldId id="281" r:id="rId32"/>
    <p:sldId id="282" r:id="rId33"/>
    <p:sldId id="314" r:id="rId34"/>
    <p:sldId id="315" r:id="rId35"/>
    <p:sldId id="313" r:id="rId36"/>
    <p:sldId id="316" r:id="rId37"/>
    <p:sldId id="318" r:id="rId38"/>
    <p:sldId id="317" r:id="rId39"/>
    <p:sldId id="319" r:id="rId40"/>
    <p:sldId id="320" r:id="rId41"/>
    <p:sldId id="321" r:id="rId42"/>
    <p:sldId id="322" r:id="rId43"/>
    <p:sldId id="323" r:id="rId44"/>
    <p:sldId id="324" r:id="rId45"/>
    <p:sldId id="327" r:id="rId46"/>
    <p:sldId id="326" r:id="rId47"/>
    <p:sldId id="267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 Haihan (Dr)" initials="SH(" lastIdx="3" clrIdx="0">
    <p:extLst>
      <p:ext uri="{19B8F6BF-5375-455C-9EA6-DF929625EA0E}">
        <p15:presenceInfo xmlns:p15="http://schemas.microsoft.com/office/powerpoint/2012/main" userId="Sun Haihan (Dr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4D"/>
    <a:srgbClr val="002D4B"/>
    <a:srgbClr val="1D2A54"/>
    <a:srgbClr val="002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90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6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20T14:47:38.092" idx="3">
    <p:pos x="7407" y="886"/>
    <p:text>font size should be same as slide 11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20T14:40:18.847" idx="2">
    <p:pos x="10" y="10"/>
    <p:text>下一张 没有outline  所以这一张也不加了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 with medium confidenc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752" y="0"/>
            <a:ext cx="12227378" cy="7116417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69925" y="1249363"/>
            <a:ext cx="9408354" cy="1265237"/>
          </a:xfrm>
        </p:spPr>
        <p:txBody>
          <a:bodyPr anchor="ctr"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669925" y="2865438"/>
            <a:ext cx="4946650" cy="24145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Presenter’s Details</a:t>
            </a:r>
          </a:p>
          <a:p>
            <a:pPr lvl="0"/>
            <a:endParaRPr lang="en-GB" dirty="0"/>
          </a:p>
        </p:txBody>
      </p:sp>
      <p:pic>
        <p:nvPicPr>
          <p:cNvPr id="12" name="图片 4"/>
          <p:cNvPicPr>
            <a:picLocks noChangeAspect="1"/>
          </p:cNvPicPr>
          <p:nvPr userDrawn="1"/>
        </p:nvPicPr>
        <p:blipFill rotWithShape="1">
          <a:blip r:embed="rId3"/>
          <a:srcRect r="37491"/>
          <a:stretch>
            <a:fillRect/>
          </a:stretch>
        </p:blipFill>
        <p:spPr>
          <a:xfrm>
            <a:off x="8952234" y="6096961"/>
            <a:ext cx="2033428" cy="688523"/>
          </a:xfrm>
          <a:prstGeom prst="rect">
            <a:avLst/>
          </a:prstGeom>
        </p:spPr>
      </p:pic>
      <p:pic>
        <p:nvPicPr>
          <p:cNvPr id="18" name="图片 4"/>
          <p:cNvPicPr>
            <a:picLocks noChangeAspect="1"/>
          </p:cNvPicPr>
          <p:nvPr userDrawn="1"/>
        </p:nvPicPr>
        <p:blipFill rotWithShape="1">
          <a:blip r:embed="rId3"/>
          <a:srcRect l="73203"/>
          <a:stretch>
            <a:fillRect/>
          </a:stretch>
        </p:blipFill>
        <p:spPr>
          <a:xfrm>
            <a:off x="10985662" y="6100692"/>
            <a:ext cx="983979" cy="77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6230" y="3958984"/>
            <a:ext cx="5155769" cy="2899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6862" y="365125"/>
            <a:ext cx="9124886" cy="959583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23784" y="6414965"/>
            <a:ext cx="486503" cy="365125"/>
          </a:xfrm>
        </p:spPr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395E2F8-9969-A044-BB49-1C4F1A3C42E5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387350" y="1664677"/>
            <a:ext cx="11371263" cy="489963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36971" y="365125"/>
            <a:ext cx="2068167" cy="5410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23" y="0"/>
            <a:ext cx="4554415" cy="6858000"/>
          </a:xfrm>
          <a:prstGeom prst="rect">
            <a:avLst/>
          </a:prstGeom>
          <a:solidFill>
            <a:srgbClr val="002D4B"/>
          </a:solidFill>
          <a:ln>
            <a:solidFill>
              <a:srgbClr val="00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11"/>
          <p:cNvPicPr>
            <a:picLocks noChangeAspect="1"/>
          </p:cNvPicPr>
          <p:nvPr userDrawn="1"/>
        </p:nvPicPr>
        <p:blipFill rotWithShape="1">
          <a:blip r:embed="rId2"/>
          <a:srcRect l="72991" t="60578" r="4987" b="10608"/>
          <a:stretch>
            <a:fillRect/>
          </a:stretch>
        </p:blipFill>
        <p:spPr>
          <a:xfrm flipH="1">
            <a:off x="0" y="4881984"/>
            <a:ext cx="2685961" cy="1976016"/>
          </a:xfrm>
          <a:prstGeom prst="rect">
            <a:avLst/>
          </a:prstGeom>
        </p:spPr>
      </p:pic>
      <p:sp>
        <p:nvSpPr>
          <p:cNvPr id="18" name="Picture Placeholder 17"/>
          <p:cNvSpPr>
            <a:spLocks noGrp="1"/>
          </p:cNvSpPr>
          <p:nvPr>
            <p:ph type="pic" sz="quarter" idx="10" hasCustomPrompt="1"/>
          </p:nvPr>
        </p:nvSpPr>
        <p:spPr>
          <a:xfrm>
            <a:off x="4554538" y="0"/>
            <a:ext cx="7637462" cy="6858000"/>
          </a:xfrm>
        </p:spPr>
        <p:txBody>
          <a:bodyPr/>
          <a:lstStyle/>
          <a:p>
            <a:r>
              <a:rPr lang="en-US" dirty="0"/>
              <a:t>You can get some nice and relevant pictures from </a:t>
            </a:r>
            <a:r>
              <a:rPr lang="en-US" dirty="0" err="1"/>
              <a:t>Unsplash.com</a:t>
            </a:r>
            <a:endParaRPr lang="en-US" dirty="0"/>
          </a:p>
          <a:p>
            <a:r>
              <a:rPr lang="en-US" dirty="0"/>
              <a:t>Just </a:t>
            </a:r>
            <a:r>
              <a:rPr lang="en-US" dirty="0" err="1"/>
              <a:t>drap</a:t>
            </a:r>
            <a:r>
              <a:rPr lang="en-US" dirty="0"/>
              <a:t> and drop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78904" y="2505076"/>
            <a:ext cx="4214192" cy="1609725"/>
          </a:xfrm>
        </p:spPr>
        <p:txBody>
          <a:bodyPr anchor="ctr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section title</a:t>
            </a:r>
          </a:p>
        </p:txBody>
      </p:sp>
      <p:pic>
        <p:nvPicPr>
          <p:cNvPr id="10" name="图片 1"/>
          <p:cNvPicPr>
            <a:picLocks noChangeAspect="1"/>
          </p:cNvPicPr>
          <p:nvPr userDrawn="1"/>
        </p:nvPicPr>
        <p:blipFill rotWithShape="1">
          <a:blip r:embed="rId3"/>
          <a:srcRect r="37532"/>
          <a:stretch>
            <a:fillRect/>
          </a:stretch>
        </p:blipFill>
        <p:spPr>
          <a:xfrm>
            <a:off x="196633" y="201539"/>
            <a:ext cx="1781254" cy="603530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 rotWithShape="1">
          <a:blip r:embed="rId3"/>
          <a:srcRect l="73971"/>
          <a:stretch>
            <a:fillRect/>
          </a:stretch>
        </p:blipFill>
        <p:spPr>
          <a:xfrm>
            <a:off x="1977887" y="201539"/>
            <a:ext cx="794303" cy="645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Full">
    <p:bg>
      <p:bgPr>
        <a:solidFill>
          <a:srgbClr val="002E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6230" y="3958984"/>
            <a:ext cx="5155769" cy="289901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6173" y="2487491"/>
            <a:ext cx="9539654" cy="1609725"/>
          </a:xfrm>
        </p:spPr>
        <p:txBody>
          <a:bodyPr anchor="ctr">
            <a:no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section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 with medium confidenc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752" y="0"/>
            <a:ext cx="12227378" cy="7116417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69925" y="1249363"/>
            <a:ext cx="9408354" cy="1265237"/>
          </a:xfrm>
        </p:spPr>
        <p:txBody>
          <a:bodyPr anchor="ctr"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669925" y="2865438"/>
            <a:ext cx="4946650" cy="24145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Presenter’s Details</a:t>
            </a:r>
          </a:p>
          <a:p>
            <a:pPr lvl="0"/>
            <a:endParaRPr lang="en-GB" dirty="0"/>
          </a:p>
        </p:txBody>
      </p:sp>
      <p:pic>
        <p:nvPicPr>
          <p:cNvPr id="12" name="图片 4"/>
          <p:cNvPicPr>
            <a:picLocks noChangeAspect="1"/>
          </p:cNvPicPr>
          <p:nvPr userDrawn="1"/>
        </p:nvPicPr>
        <p:blipFill rotWithShape="1">
          <a:blip r:embed="rId3"/>
          <a:srcRect r="37491"/>
          <a:stretch>
            <a:fillRect/>
          </a:stretch>
        </p:blipFill>
        <p:spPr>
          <a:xfrm>
            <a:off x="8952234" y="6096961"/>
            <a:ext cx="2033428" cy="688523"/>
          </a:xfrm>
          <a:prstGeom prst="rect">
            <a:avLst/>
          </a:prstGeom>
        </p:spPr>
      </p:pic>
      <p:pic>
        <p:nvPicPr>
          <p:cNvPr id="18" name="图片 4"/>
          <p:cNvPicPr>
            <a:picLocks noChangeAspect="1"/>
          </p:cNvPicPr>
          <p:nvPr userDrawn="1"/>
        </p:nvPicPr>
        <p:blipFill rotWithShape="1">
          <a:blip r:embed="rId3"/>
          <a:srcRect l="73203"/>
          <a:stretch>
            <a:fillRect/>
          </a:stretch>
        </p:blipFill>
        <p:spPr>
          <a:xfrm>
            <a:off x="10985662" y="6100692"/>
            <a:ext cx="983979" cy="77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6230" y="3958984"/>
            <a:ext cx="5155769" cy="2899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6862" y="365125"/>
            <a:ext cx="9124886" cy="959583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23784" y="6414965"/>
            <a:ext cx="486503" cy="365125"/>
          </a:xfrm>
        </p:spPr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395E2F8-9969-A044-BB49-1C4F1A3C42E5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387350" y="1664677"/>
            <a:ext cx="11371263" cy="4899636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36971" y="365125"/>
            <a:ext cx="2068167" cy="5410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23" y="0"/>
            <a:ext cx="4554415" cy="6858000"/>
          </a:xfrm>
          <a:prstGeom prst="rect">
            <a:avLst/>
          </a:prstGeom>
          <a:solidFill>
            <a:srgbClr val="002D4B"/>
          </a:solidFill>
          <a:ln>
            <a:solidFill>
              <a:srgbClr val="002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11"/>
          <p:cNvPicPr>
            <a:picLocks noChangeAspect="1"/>
          </p:cNvPicPr>
          <p:nvPr userDrawn="1"/>
        </p:nvPicPr>
        <p:blipFill rotWithShape="1">
          <a:blip r:embed="rId2"/>
          <a:srcRect l="72991" t="60578" r="4987" b="10608"/>
          <a:stretch>
            <a:fillRect/>
          </a:stretch>
        </p:blipFill>
        <p:spPr>
          <a:xfrm flipH="1">
            <a:off x="0" y="4881984"/>
            <a:ext cx="2685961" cy="1976016"/>
          </a:xfrm>
          <a:prstGeom prst="rect">
            <a:avLst/>
          </a:prstGeom>
        </p:spPr>
      </p:pic>
      <p:sp>
        <p:nvSpPr>
          <p:cNvPr id="18" name="Picture Placeholder 17"/>
          <p:cNvSpPr>
            <a:spLocks noGrp="1"/>
          </p:cNvSpPr>
          <p:nvPr>
            <p:ph type="pic" sz="quarter" idx="10" hasCustomPrompt="1"/>
          </p:nvPr>
        </p:nvSpPr>
        <p:spPr>
          <a:xfrm>
            <a:off x="4554538" y="0"/>
            <a:ext cx="7637462" cy="6858000"/>
          </a:xfrm>
        </p:spPr>
        <p:txBody>
          <a:bodyPr/>
          <a:lstStyle/>
          <a:p>
            <a:r>
              <a:rPr lang="en-US" dirty="0"/>
              <a:t>You can get some nice and relevant pictures from </a:t>
            </a:r>
            <a:r>
              <a:rPr lang="en-US" dirty="0" err="1"/>
              <a:t>Unsplash.com</a:t>
            </a:r>
            <a:endParaRPr lang="en-US" dirty="0"/>
          </a:p>
          <a:p>
            <a:r>
              <a:rPr lang="en-US" dirty="0"/>
              <a:t>Just </a:t>
            </a:r>
            <a:r>
              <a:rPr lang="en-US" dirty="0" err="1"/>
              <a:t>drap</a:t>
            </a:r>
            <a:r>
              <a:rPr lang="en-US" dirty="0"/>
              <a:t> and drop here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78904" y="2505076"/>
            <a:ext cx="4214192" cy="1609725"/>
          </a:xfrm>
        </p:spPr>
        <p:txBody>
          <a:bodyPr anchor="ctr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section title</a:t>
            </a:r>
          </a:p>
        </p:txBody>
      </p:sp>
      <p:pic>
        <p:nvPicPr>
          <p:cNvPr id="10" name="图片 1"/>
          <p:cNvPicPr>
            <a:picLocks noChangeAspect="1"/>
          </p:cNvPicPr>
          <p:nvPr userDrawn="1"/>
        </p:nvPicPr>
        <p:blipFill rotWithShape="1">
          <a:blip r:embed="rId3"/>
          <a:srcRect r="37532"/>
          <a:stretch>
            <a:fillRect/>
          </a:stretch>
        </p:blipFill>
        <p:spPr>
          <a:xfrm>
            <a:off x="196633" y="201539"/>
            <a:ext cx="1781254" cy="603530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 rotWithShape="1">
          <a:blip r:embed="rId3"/>
          <a:srcRect l="73971"/>
          <a:stretch>
            <a:fillRect/>
          </a:stretch>
        </p:blipFill>
        <p:spPr>
          <a:xfrm>
            <a:off x="1977887" y="201539"/>
            <a:ext cx="794303" cy="6458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Full">
    <p:bg>
      <p:bgPr>
        <a:solidFill>
          <a:srgbClr val="002E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6230" y="3958984"/>
            <a:ext cx="5155769" cy="289901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6173" y="2487491"/>
            <a:ext cx="9539654" cy="1609725"/>
          </a:xfrm>
        </p:spPr>
        <p:txBody>
          <a:bodyPr anchor="ctr">
            <a:no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section 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D1754-F347-2047-8824-3C95F133FB79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5E2F8-9969-A044-BB49-1C4F1A3C42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D1754-F347-2047-8824-3C95F133FB79}" type="datetimeFigureOut">
              <a:rPr kumimoji="1" lang="zh-CN" altLang="en-US" smtClean="0"/>
              <a:t>2021/4/21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5E2F8-9969-A044-BB49-1C4F1A3C42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5" Type="http://schemas.openxmlformats.org/officeDocument/2006/relationships/image" Target="../media/image8.png"/><Relationship Id="rId10" Type="http://schemas.openxmlformats.org/officeDocument/2006/relationships/image" Target="../media/image45.jpeg"/><Relationship Id="rId4" Type="http://schemas.openxmlformats.org/officeDocument/2006/relationships/image" Target="../media/image40.png"/><Relationship Id="rId9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image" Target="../media/image61.jpeg"/><Relationship Id="rId18" Type="http://schemas.openxmlformats.org/officeDocument/2006/relationships/oleObject" Target="../embeddings/oleObject8.bin"/><Relationship Id="rId3" Type="http://schemas.openxmlformats.org/officeDocument/2006/relationships/image" Target="../media/image56.png"/><Relationship Id="rId7" Type="http://schemas.openxmlformats.org/officeDocument/2006/relationships/oleObject" Target="../embeddings/oleObject2.bin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6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10.bin"/><Relationship Id="rId1" Type="http://schemas.openxmlformats.org/officeDocument/2006/relationships/tags" Target="../tags/tag8.x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image" Target="../media/image62.wmf"/><Relationship Id="rId10" Type="http://schemas.openxmlformats.org/officeDocument/2006/relationships/image" Target="../media/image60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57.jpeg"/><Relationship Id="rId9" Type="http://schemas.openxmlformats.org/officeDocument/2006/relationships/oleObject" Target="../embeddings/oleObject3.bin"/><Relationship Id="rId1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5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2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Learning to Enhance Low-Light Image via Zero-Reference Deep Curve Estimation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Chongyi Li</a:t>
            </a:r>
          </a:p>
          <a:p>
            <a:r>
              <a:rPr lang="en-US" dirty="0"/>
              <a:t>April 23, 2021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9925" y="3675380"/>
            <a:ext cx="80778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 to Enhance Low-Light Image via Zero-Reference Deep Curve Estimation, TPAMI, 2021</a:t>
            </a:r>
            <a:endParaRPr lang="zh-CN" altLang="en-US" sz="16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Zero-Reference Deep Curve Estimation for Low-Light Image Enhancement</a:t>
            </a:r>
            <a:r>
              <a:rPr lang="en-US" altLang="zh-CN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zh-CN" altLang="en-US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CVPR</a:t>
            </a:r>
            <a:r>
              <a:rPr lang="zh-CN" altLang="en-US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2020</a:t>
            </a:r>
          </a:p>
          <a:p>
            <a:r>
              <a:rPr lang="zh-CN" altLang="en-US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https://li-chongyi.github.io/Proj_Zero-DCE++.html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Zero-DCE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2990646" y="1805940"/>
            <a:ext cx="2157001" cy="3357880"/>
            <a:chOff x="5515" y="6656"/>
            <a:chExt cx="2944" cy="3888"/>
          </a:xfrm>
        </p:grpSpPr>
        <p:pic>
          <p:nvPicPr>
            <p:cNvPr id="5" name="图片 4" descr="Venic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2" y="6656"/>
              <a:ext cx="2937" cy="1930"/>
            </a:xfrm>
            <a:prstGeom prst="rect">
              <a:avLst/>
            </a:prstGeom>
          </p:spPr>
        </p:pic>
        <p:pic>
          <p:nvPicPr>
            <p:cNvPr id="6" name="图片 5" descr="Venic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5" y="8612"/>
              <a:ext cx="2944" cy="1932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264876" y="1805940"/>
            <a:ext cx="2157001" cy="3357880"/>
            <a:chOff x="8845" y="6656"/>
            <a:chExt cx="2944" cy="3888"/>
          </a:xfrm>
        </p:grpSpPr>
        <p:pic>
          <p:nvPicPr>
            <p:cNvPr id="7" name="图片 6" descr="Kluki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5" y="8612"/>
              <a:ext cx="2944" cy="1932"/>
            </a:xfrm>
            <a:prstGeom prst="rect">
              <a:avLst/>
            </a:prstGeom>
          </p:spPr>
        </p:pic>
        <p:pic>
          <p:nvPicPr>
            <p:cNvPr id="8" name="图片 7" descr="Kluki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45" y="6656"/>
              <a:ext cx="2936" cy="1932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7521521" y="1805940"/>
            <a:ext cx="2151140" cy="3357880"/>
            <a:chOff x="12151" y="6656"/>
            <a:chExt cx="2936" cy="3888"/>
          </a:xfrm>
        </p:grpSpPr>
        <p:pic>
          <p:nvPicPr>
            <p:cNvPr id="9" name="图片 8" descr="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51" y="6656"/>
              <a:ext cx="2936" cy="1932"/>
            </a:xfrm>
            <a:prstGeom prst="rect">
              <a:avLst/>
            </a:prstGeom>
          </p:spPr>
        </p:pic>
        <p:pic>
          <p:nvPicPr>
            <p:cNvPr id="10" name="图片 9" descr="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51" y="8612"/>
              <a:ext cx="2935" cy="1932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9778166" y="1805940"/>
            <a:ext cx="2149674" cy="3357880"/>
            <a:chOff x="15457" y="6656"/>
            <a:chExt cx="2934" cy="3888"/>
          </a:xfrm>
        </p:grpSpPr>
        <p:pic>
          <p:nvPicPr>
            <p:cNvPr id="11" name="图片 10" descr="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457" y="6656"/>
              <a:ext cx="2935" cy="1931"/>
            </a:xfrm>
            <a:prstGeom prst="rect">
              <a:avLst/>
            </a:prstGeom>
          </p:spPr>
        </p:pic>
        <p:pic>
          <p:nvPicPr>
            <p:cNvPr id="12" name="图片 11" descr="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457" y="8612"/>
              <a:ext cx="2935" cy="1932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715684" y="1805940"/>
            <a:ext cx="2136486" cy="3357880"/>
            <a:chOff x="2184" y="6656"/>
            <a:chExt cx="2916" cy="3888"/>
          </a:xfrm>
        </p:grpSpPr>
        <p:pic>
          <p:nvPicPr>
            <p:cNvPr id="16" name="图片 15" descr="4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84" y="6656"/>
              <a:ext cx="2916" cy="1931"/>
            </a:xfrm>
            <a:prstGeom prst="rect">
              <a:avLst/>
            </a:prstGeom>
          </p:spPr>
        </p:pic>
        <p:pic>
          <p:nvPicPr>
            <p:cNvPr id="19" name="图片 18" descr="4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84" y="8614"/>
              <a:ext cx="2916" cy="1930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254019" y="1912169"/>
            <a:ext cx="461665" cy="1477709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 anchor="t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accent1"/>
                </a:solidFill>
                <a:latin typeface="+mn-lt"/>
                <a:cs typeface="+mn-lt"/>
              </a:rPr>
              <a:t>Low-Light</a:t>
            </a:r>
          </a:p>
        </p:txBody>
      </p:sp>
      <p:sp>
        <p:nvSpPr>
          <p:cNvPr id="22" name="矩形 21"/>
          <p:cNvSpPr/>
          <p:nvPr/>
        </p:nvSpPr>
        <p:spPr>
          <a:xfrm>
            <a:off x="254019" y="3590246"/>
            <a:ext cx="461665" cy="1477709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 anchor="t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C00000"/>
                </a:solidFill>
                <a:latin typeface="+mn-lt"/>
                <a:cs typeface="+mn-lt"/>
              </a:rPr>
              <a:t>Zero-DCE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ym typeface="+mn-ea"/>
              </a:rPr>
              <a:t>Zero-DCE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86715" y="1017194"/>
            <a:ext cx="11409045" cy="548386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/>
            </a:pPr>
            <a:endParaRPr lang="en-US" altLang="zh-CN" sz="2000" dirty="0">
              <a:sym typeface="+mn-ea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sym typeface="+mn-ea"/>
              </a:rPr>
              <a:t>We propose a low-light enhancement network that is independent of paired and unpaired training data</a:t>
            </a: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ym typeface="+mn-ea"/>
              </a:rPr>
              <a:t>    --&gt; 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avoid the risk of overfitting &amp; generalize well to various lighting conditions</a:t>
            </a:r>
            <a:endParaRPr lang="en-US" sz="2000" dirty="0"/>
          </a:p>
          <a:p>
            <a:pPr algn="just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sym typeface="+mn-ea"/>
              </a:rPr>
              <a:t>We design an image-specific curve that is able to approximate pixel-wise and high-order curves by iteratively applying itself</a:t>
            </a: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ym typeface="+mn-ea"/>
              </a:rPr>
              <a:t>    --&gt; 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perform mapping within a wide dynamic range</a:t>
            </a:r>
            <a:endParaRPr lang="en-US" sz="2000" dirty="0"/>
          </a:p>
          <a:p>
            <a:pPr algn="just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sym typeface="+mn-ea"/>
              </a:rPr>
              <a:t>We devise task-specific non-reference loss functions that indirectly evaluate enhancement quality</a:t>
            </a: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ym typeface="+mn-ea"/>
              </a:rPr>
              <a:t>    --&gt; 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show the potential of training a deep model in the absence of reference images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Zero-DCE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" y="1412240"/>
            <a:ext cx="11169650" cy="42011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ym typeface="+mn-ea"/>
              </a:rPr>
              <a:t>Light-Enhancement Curves (LE-Curves)</a:t>
            </a:r>
            <a:endParaRPr 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2342515" y="1398905"/>
            <a:ext cx="7778115" cy="1741170"/>
            <a:chOff x="1096" y="6523"/>
            <a:chExt cx="12455" cy="274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" y="6523"/>
              <a:ext cx="9962" cy="1270"/>
            </a:xfrm>
            <a:prstGeom prst="rect">
              <a:avLst/>
            </a:prstGeom>
          </p:spPr>
        </p:pic>
        <p:cxnSp>
          <p:nvCxnSpPr>
            <p:cNvPr id="6" name="直接箭头连接符 5"/>
            <p:cNvCxnSpPr/>
            <p:nvPr/>
          </p:nvCxnSpPr>
          <p:spPr>
            <a:xfrm>
              <a:off x="2778" y="7646"/>
              <a:ext cx="0" cy="894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5741" y="7646"/>
              <a:ext cx="0" cy="894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7323" y="7611"/>
              <a:ext cx="430" cy="92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4055" y="8540"/>
              <a:ext cx="2874" cy="7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400" b="1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low-light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341" y="8540"/>
              <a:ext cx="2874" cy="7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enhanced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6772" y="8540"/>
              <a:ext cx="6779" cy="7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trainable curve parameter [-1, 1] 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88690" y="3277235"/>
            <a:ext cx="4460875" cy="3344545"/>
            <a:chOff x="13221" y="5404"/>
            <a:chExt cx="5412" cy="4910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52" y="5404"/>
              <a:ext cx="4553" cy="4234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3221" y="9638"/>
              <a:ext cx="5412" cy="6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2400" b="1">
                  <a:solidFill>
                    <a:srgbClr val="002E4D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LE-Curves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ym typeface="+mn-ea"/>
              </a:rPr>
              <a:t>High-Order LE-Curves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395730"/>
            <a:ext cx="8606790" cy="653415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>
            <a:off x="1338580" y="1993265"/>
            <a:ext cx="0" cy="5676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40080" y="2532380"/>
            <a:ext cx="316357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number of iteration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3685540"/>
            <a:ext cx="6325870" cy="8064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826000" y="2172970"/>
            <a:ext cx="1390650" cy="1512570"/>
            <a:chOff x="7600" y="4412"/>
            <a:chExt cx="2190" cy="2382"/>
          </a:xfrm>
          <a:noFill/>
        </p:grpSpPr>
        <p:sp>
          <p:nvSpPr>
            <p:cNvPr id="18" name="下箭头 17"/>
            <p:cNvSpPr/>
            <p:nvPr/>
          </p:nvSpPr>
          <p:spPr>
            <a:xfrm>
              <a:off x="7600" y="4412"/>
              <a:ext cx="769" cy="2382"/>
            </a:xfrm>
            <a:prstGeom prst="down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953" y="5038"/>
              <a:ext cx="1837" cy="72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n=1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537986" y="2280284"/>
            <a:ext cx="4234279" cy="3549015"/>
            <a:chOff x="13112" y="4731"/>
            <a:chExt cx="5412" cy="509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77" y="4731"/>
              <a:ext cx="4882" cy="4568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13112" y="9122"/>
              <a:ext cx="5412" cy="7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24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4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High-Order </a:t>
              </a:r>
              <a:r>
                <a:rPr lang="en-US" altLang="zh-CN" sz="24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LE-Curves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ym typeface="+mn-ea"/>
              </a:rPr>
              <a:t>High-Order LE-Curves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" y="1115695"/>
            <a:ext cx="9084945" cy="502539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319395" y="1323340"/>
            <a:ext cx="5264150" cy="4982210"/>
          </a:xfrm>
          <a:prstGeom prst="roundRect">
            <a:avLst/>
          </a:prstGeom>
          <a:noFill/>
          <a:ln w="47625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ym typeface="+mn-ea"/>
              </a:rPr>
              <a:t>Pixel-Wise High-Order LE-Curves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25" y="1473835"/>
            <a:ext cx="8606790" cy="6534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25" y="2690495"/>
            <a:ext cx="8716010" cy="64452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862455" y="3630295"/>
            <a:ext cx="777875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parameter map with the same size as the given image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50" y="4147820"/>
            <a:ext cx="10614025" cy="235775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488815" y="1599565"/>
            <a:ext cx="989330" cy="2185035"/>
            <a:chOff x="7069" y="2519"/>
            <a:chExt cx="1558" cy="3441"/>
          </a:xfrm>
        </p:grpSpPr>
        <p:grpSp>
          <p:nvGrpSpPr>
            <p:cNvPr id="10" name="组合 9"/>
            <p:cNvGrpSpPr/>
            <p:nvPr/>
          </p:nvGrpSpPr>
          <p:grpSpPr>
            <a:xfrm>
              <a:off x="7069" y="2519"/>
              <a:ext cx="1559" cy="2878"/>
              <a:chOff x="7069" y="4153"/>
              <a:chExt cx="1559" cy="2878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7332" y="4153"/>
                <a:ext cx="794" cy="793"/>
              </a:xfrm>
              <a:prstGeom prst="roundRect">
                <a:avLst/>
              </a:prstGeom>
              <a:noFill/>
              <a:ln w="34925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7069" y="5871"/>
                <a:ext cx="1559" cy="1160"/>
              </a:xfrm>
              <a:prstGeom prst="roundRect">
                <a:avLst/>
              </a:prstGeom>
              <a:noFill/>
              <a:ln w="34925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箭头连接符 8"/>
              <p:cNvCxnSpPr/>
              <p:nvPr/>
            </p:nvCxnSpPr>
            <p:spPr>
              <a:xfrm>
                <a:off x="7729" y="4924"/>
                <a:ext cx="0" cy="894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直接箭头连接符 15"/>
            <p:cNvCxnSpPr/>
            <p:nvPr/>
          </p:nvCxnSpPr>
          <p:spPr>
            <a:xfrm>
              <a:off x="7729" y="5450"/>
              <a:ext cx="0" cy="51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ym typeface="+mn-ea"/>
              </a:rPr>
              <a:t>Pixel-Wise High-Order LE-Curves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135" y="1208405"/>
            <a:ext cx="8943975" cy="494728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4366260" y="1491615"/>
            <a:ext cx="1876425" cy="4912995"/>
          </a:xfrm>
          <a:prstGeom prst="roundRect">
            <a:avLst/>
          </a:prstGeom>
          <a:noFill/>
          <a:ln w="47625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ym typeface="+mn-ea"/>
              </a:rPr>
              <a:t>Deep Curve Estimation Network (DCE-Net)</a:t>
            </a:r>
            <a:endParaRPr 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" y="1178560"/>
            <a:ext cx="7887970" cy="377825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191375" y="4033520"/>
            <a:ext cx="4857750" cy="934085"/>
            <a:chOff x="11252" y="6054"/>
            <a:chExt cx="6375" cy="1471"/>
          </a:xfrm>
        </p:grpSpPr>
        <p:sp>
          <p:nvSpPr>
            <p:cNvPr id="17" name="矩形 16"/>
            <p:cNvSpPr/>
            <p:nvPr/>
          </p:nvSpPr>
          <p:spPr>
            <a:xfrm>
              <a:off x="11252" y="6800"/>
              <a:ext cx="6375" cy="7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24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24 parameter maps for 8 iterations</a:t>
              </a:r>
              <a:endParaRPr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>
              <a:off x="11725" y="6054"/>
              <a:ext cx="1051" cy="9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115570" y="5255895"/>
            <a:ext cx="119608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DCE-Net: </a:t>
            </a: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79,416</a:t>
            </a: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trainable parameters, and </a:t>
            </a: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5.21G</a:t>
            </a: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FLOPs for an input image of size 256×256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ym typeface="+mn-ea"/>
              </a:rPr>
              <a:t>Non-Reference Loss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charset="0"/>
              <a:buChar char="Ø"/>
              <a:defRPr/>
            </a:pPr>
            <a:r>
              <a:rPr lang="en-US" altLang="zh-CN" dirty="0">
                <a:sym typeface="+mn-ea"/>
              </a:rPr>
              <a:t>Spatial Consistency Loss</a:t>
            </a:r>
            <a:endParaRPr lang="en-US" altLang="zh-CN" dirty="0"/>
          </a:p>
          <a:p>
            <a:pPr marL="0" indent="0" algn="just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charset="0"/>
              <a:buNone/>
              <a:defRPr/>
            </a:pPr>
            <a:endParaRPr lang="en-US" altLang="zh-CN" dirty="0"/>
          </a:p>
          <a:p>
            <a:pPr algn="just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charset="0"/>
              <a:buChar char="Ø"/>
              <a:defRPr/>
            </a:pPr>
            <a:r>
              <a:rPr lang="en-US" altLang="zh-CN" dirty="0">
                <a:sym typeface="+mn-ea"/>
              </a:rPr>
              <a:t>Exposure Control Loss</a:t>
            </a:r>
            <a:endParaRPr lang="en-US" altLang="zh-CN" dirty="0"/>
          </a:p>
          <a:p>
            <a:pPr marL="0" indent="0" algn="just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charset="0"/>
              <a:buNone/>
              <a:defRPr/>
            </a:pPr>
            <a:endParaRPr lang="en-US" altLang="zh-CN" dirty="0"/>
          </a:p>
          <a:p>
            <a:pPr algn="just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charset="0"/>
              <a:buChar char="Ø"/>
              <a:defRPr/>
            </a:pPr>
            <a:r>
              <a:rPr lang="en-US" altLang="zh-CN" dirty="0">
                <a:sym typeface="+mn-ea"/>
              </a:rPr>
              <a:t>Color Constancy Loss</a:t>
            </a:r>
            <a:endParaRPr lang="en-US" altLang="zh-CN" dirty="0"/>
          </a:p>
          <a:p>
            <a:pPr marL="0" indent="0" algn="just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charset="0"/>
              <a:buNone/>
              <a:defRPr/>
            </a:pPr>
            <a:endParaRPr lang="en-US" altLang="zh-CN" dirty="0"/>
          </a:p>
          <a:p>
            <a:pPr algn="just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charset="0"/>
              <a:buChar char="Ø"/>
              <a:defRPr/>
            </a:pPr>
            <a:r>
              <a:rPr lang="en-US" altLang="zh-CN" dirty="0">
                <a:sym typeface="+mn-ea"/>
              </a:rPr>
              <a:t>Illumination Smoothness Loss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0210" y="1324317"/>
            <a:ext cx="11371263" cy="4899636"/>
          </a:xfrm>
        </p:spPr>
        <p:txBody>
          <a:bodyPr/>
          <a:lstStyle/>
          <a:p>
            <a:r>
              <a:rPr lang="en-US" dirty="0"/>
              <a:t>Part 1 – Background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Part 2 – Zero-DCE</a:t>
            </a:r>
          </a:p>
          <a:p>
            <a:endParaRPr lang="en-US" dirty="0"/>
          </a:p>
          <a:p>
            <a:r>
              <a:rPr lang="en-US" dirty="0"/>
              <a:t>Part 3 – Zero-DCE++</a:t>
            </a:r>
          </a:p>
          <a:p>
            <a:endParaRPr lang="en-US" dirty="0"/>
          </a:p>
          <a:p>
            <a:r>
              <a:rPr lang="en-US" dirty="0"/>
              <a:t>Part 4 – Experiments</a:t>
            </a:r>
          </a:p>
          <a:p>
            <a:endParaRPr lang="en-US" dirty="0"/>
          </a:p>
          <a:p>
            <a:r>
              <a:rPr lang="en-US" dirty="0"/>
              <a:t>Part 5</a:t>
            </a:r>
            <a:r>
              <a:rPr lang="en-US" dirty="0">
                <a:sym typeface="+mn-ea"/>
              </a:rPr>
              <a:t> – Related Work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ym typeface="+mn-ea"/>
              </a:rPr>
              <a:t>Spatial Consistency Loss</a:t>
            </a:r>
            <a:endParaRPr 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960" y="1173480"/>
            <a:ext cx="6669405" cy="1268095"/>
          </a:xfrm>
          <a:prstGeom prst="rect">
            <a:avLst/>
          </a:prstGeom>
        </p:spPr>
      </p:pic>
      <p:grpSp>
        <p:nvGrpSpPr>
          <p:cNvPr id="143" name="组合 142"/>
          <p:cNvGrpSpPr/>
          <p:nvPr/>
        </p:nvGrpSpPr>
        <p:grpSpPr>
          <a:xfrm>
            <a:off x="1332230" y="2734945"/>
            <a:ext cx="8407400" cy="3403878"/>
            <a:chOff x="2415" y="5196"/>
            <a:chExt cx="10869" cy="4320"/>
          </a:xfrm>
        </p:grpSpPr>
        <p:grpSp>
          <p:nvGrpSpPr>
            <p:cNvPr id="144" name="组合 143"/>
            <p:cNvGrpSpPr/>
            <p:nvPr/>
          </p:nvGrpSpPr>
          <p:grpSpPr>
            <a:xfrm>
              <a:off x="8113" y="5232"/>
              <a:ext cx="5171" cy="4284"/>
              <a:chOff x="2239" y="5289"/>
              <a:chExt cx="5171" cy="4284"/>
            </a:xfrm>
          </p:grpSpPr>
          <p:pic>
            <p:nvPicPr>
              <p:cNvPr id="145" name="图片 144" descr="3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9" y="5289"/>
                <a:ext cx="5166" cy="3701"/>
              </a:xfrm>
              <a:prstGeom prst="rect">
                <a:avLst/>
              </a:prstGeom>
            </p:spPr>
          </p:pic>
          <p:grpSp>
            <p:nvGrpSpPr>
              <p:cNvPr id="146" name="组合 145"/>
              <p:cNvGrpSpPr/>
              <p:nvPr/>
            </p:nvGrpSpPr>
            <p:grpSpPr>
              <a:xfrm>
                <a:off x="2239" y="5289"/>
                <a:ext cx="5171" cy="4284"/>
                <a:chOff x="1271" y="5991"/>
                <a:chExt cx="5430" cy="4701"/>
              </a:xfrm>
            </p:grpSpPr>
            <p:grpSp>
              <p:nvGrpSpPr>
                <p:cNvPr id="147" name="组合 146"/>
                <p:cNvGrpSpPr/>
                <p:nvPr/>
              </p:nvGrpSpPr>
              <p:grpSpPr>
                <a:xfrm>
                  <a:off x="1271" y="7026"/>
                  <a:ext cx="3257" cy="3045"/>
                  <a:chOff x="4612" y="7215"/>
                  <a:chExt cx="2378" cy="2040"/>
                </a:xfrm>
              </p:grpSpPr>
              <p:sp>
                <p:nvSpPr>
                  <p:cNvPr id="148" name="矩形 147"/>
                  <p:cNvSpPr/>
                  <p:nvPr/>
                </p:nvSpPr>
                <p:spPr>
                  <a:xfrm>
                    <a:off x="5405" y="7895"/>
                    <a:ext cx="793" cy="680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666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9" name="矩形 148"/>
                  <p:cNvSpPr/>
                  <p:nvPr/>
                </p:nvSpPr>
                <p:spPr>
                  <a:xfrm>
                    <a:off x="5405" y="7215"/>
                    <a:ext cx="793" cy="68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0" name="矩形 149"/>
                  <p:cNvSpPr/>
                  <p:nvPr/>
                </p:nvSpPr>
                <p:spPr>
                  <a:xfrm>
                    <a:off x="4612" y="7895"/>
                    <a:ext cx="793" cy="68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1" name="矩形 150"/>
                  <p:cNvSpPr/>
                  <p:nvPr/>
                </p:nvSpPr>
                <p:spPr>
                  <a:xfrm>
                    <a:off x="5405" y="8575"/>
                    <a:ext cx="793" cy="68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2" name="矩形 151"/>
                  <p:cNvSpPr/>
                  <p:nvPr/>
                </p:nvSpPr>
                <p:spPr>
                  <a:xfrm>
                    <a:off x="6198" y="7895"/>
                    <a:ext cx="793" cy="68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aphicFrame>
              <p:nvGraphicFramePr>
                <p:cNvPr id="153" name="对象 152">
                  <a:hlinkClick r:id="" action="ppaction://ole?verb=0"/>
                </p:cNvPr>
                <p:cNvGraphicFramePr>
                  <a:graphicFrameLocks noChangeAspect="1"/>
                </p:cNvGraphicFramePr>
                <p:nvPr/>
              </p:nvGraphicFramePr>
              <p:xfrm>
                <a:off x="2635" y="8124"/>
                <a:ext cx="640" cy="84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5" imgW="152400" imgH="228600" progId="Equation.DSMT4">
                        <p:embed/>
                      </p:oleObj>
                    </mc:Choice>
                    <mc:Fallback>
                      <p:oleObj r:id="rId5" imgW="152400" imgH="228600" progId="Equation.DSMT4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635" y="8124"/>
                              <a:ext cx="640" cy="84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55" name="对象 154">
                  <a:hlinkClick r:id="" action="ppaction://ole?verb=0"/>
                </p:cNvPr>
                <p:cNvGraphicFramePr>
                  <a:graphicFrameLocks noChangeAspect="1"/>
                </p:cNvGraphicFramePr>
                <p:nvPr/>
              </p:nvGraphicFramePr>
              <p:xfrm>
                <a:off x="2580" y="7065"/>
                <a:ext cx="693" cy="89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7" imgW="165100" imgH="241300" progId="Equation.DSMT4">
                        <p:embed/>
                      </p:oleObj>
                    </mc:Choice>
                    <mc:Fallback>
                      <p:oleObj r:id="rId7" imgW="165100" imgH="241300" progId="Equation.DSMT4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580" y="7065"/>
                              <a:ext cx="693" cy="89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57" name="对象 156">
                  <a:hlinkClick r:id="" action="ppaction://ole?verb=0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467" y="8139"/>
                <a:ext cx="694" cy="89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9" imgW="165100" imgH="241300" progId="Equation.DSMT4">
                        <p:embed/>
                      </p:oleObj>
                    </mc:Choice>
                    <mc:Fallback>
                      <p:oleObj r:id="rId9" imgW="165100" imgH="241300" progId="Equation.DSMT4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467" y="8139"/>
                              <a:ext cx="694" cy="89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59" name="矩形 158"/>
                <p:cNvSpPr/>
                <p:nvPr/>
              </p:nvSpPr>
              <p:spPr>
                <a:xfrm>
                  <a:off x="2580" y="10051"/>
                  <a:ext cx="2874" cy="6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enhanced</a:t>
                  </a:r>
                </a:p>
              </p:txBody>
            </p:sp>
            <p:sp>
              <p:nvSpPr>
                <p:cNvPr id="160" name="矩形 159"/>
                <p:cNvSpPr/>
                <p:nvPr/>
              </p:nvSpPr>
              <p:spPr>
                <a:xfrm>
                  <a:off x="3443" y="7006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1" name="矩形 160"/>
                <p:cNvSpPr/>
                <p:nvPr/>
              </p:nvSpPr>
              <p:spPr>
                <a:xfrm>
                  <a:off x="3443" y="9036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2" name="矩形 161"/>
                <p:cNvSpPr/>
                <p:nvPr/>
              </p:nvSpPr>
              <p:spPr>
                <a:xfrm>
                  <a:off x="1271" y="7006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3" name="矩形 162"/>
                <p:cNvSpPr/>
                <p:nvPr/>
              </p:nvSpPr>
              <p:spPr>
                <a:xfrm>
                  <a:off x="1271" y="9036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4" name="矩形 163"/>
                <p:cNvSpPr/>
                <p:nvPr/>
              </p:nvSpPr>
              <p:spPr>
                <a:xfrm>
                  <a:off x="4529" y="7006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5" name="矩形 164"/>
                <p:cNvSpPr/>
                <p:nvPr/>
              </p:nvSpPr>
              <p:spPr>
                <a:xfrm>
                  <a:off x="4529" y="8021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6" name="矩形 165"/>
                <p:cNvSpPr/>
                <p:nvPr/>
              </p:nvSpPr>
              <p:spPr>
                <a:xfrm>
                  <a:off x="4529" y="9036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7" name="矩形 166"/>
                <p:cNvSpPr/>
                <p:nvPr/>
              </p:nvSpPr>
              <p:spPr>
                <a:xfrm>
                  <a:off x="5615" y="7006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8" name="矩形 167"/>
                <p:cNvSpPr/>
                <p:nvPr/>
              </p:nvSpPr>
              <p:spPr>
                <a:xfrm>
                  <a:off x="5615" y="8021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9" name="矩形 168"/>
                <p:cNvSpPr/>
                <p:nvPr/>
              </p:nvSpPr>
              <p:spPr>
                <a:xfrm>
                  <a:off x="5615" y="9036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0" name="矩形 169"/>
                <p:cNvSpPr/>
                <p:nvPr/>
              </p:nvSpPr>
              <p:spPr>
                <a:xfrm>
                  <a:off x="1271" y="5991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1" name="矩形 170"/>
                <p:cNvSpPr/>
                <p:nvPr/>
              </p:nvSpPr>
              <p:spPr>
                <a:xfrm>
                  <a:off x="2357" y="5991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3443" y="5991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3" name="矩形 172"/>
                <p:cNvSpPr/>
                <p:nvPr/>
              </p:nvSpPr>
              <p:spPr>
                <a:xfrm>
                  <a:off x="4529" y="5991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4" name="矩形 173"/>
                <p:cNvSpPr/>
                <p:nvPr/>
              </p:nvSpPr>
              <p:spPr>
                <a:xfrm>
                  <a:off x="5615" y="5991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75" name="对象 174">
                  <a:hlinkClick r:id="" action="ppaction://ole?verb=0"/>
                </p:cNvPr>
                <p:cNvGraphicFramePr>
                  <a:graphicFrameLocks noChangeAspect="1"/>
                </p:cNvGraphicFramePr>
                <p:nvPr/>
              </p:nvGraphicFramePr>
              <p:xfrm>
                <a:off x="3639" y="8104"/>
                <a:ext cx="694" cy="89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11" imgW="165100" imgH="241300" progId="Equation.DSMT4">
                        <p:embed/>
                      </p:oleObj>
                    </mc:Choice>
                    <mc:Fallback>
                      <p:oleObj r:id="rId11" imgW="165100" imgH="241300" progId="Equation.DSMT4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639" y="8104"/>
                              <a:ext cx="694" cy="89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7" name="对象 176">
                  <a:hlinkClick r:id="" action="ppaction://ole?verb=0"/>
                </p:cNvPr>
                <p:cNvGraphicFramePr>
                  <a:graphicFrameLocks noChangeAspect="1"/>
                </p:cNvGraphicFramePr>
                <p:nvPr/>
              </p:nvGraphicFramePr>
              <p:xfrm>
                <a:off x="2553" y="9091"/>
                <a:ext cx="694" cy="89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12" imgW="165100" imgH="241300" progId="Equation.DSMT4">
                        <p:embed/>
                      </p:oleObj>
                    </mc:Choice>
                    <mc:Fallback>
                      <p:oleObj r:id="rId12" imgW="165100" imgH="241300" progId="Equation.DSMT4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553" y="9091"/>
                              <a:ext cx="694" cy="89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79" name="左大括号 178"/>
                <p:cNvSpPr/>
                <p:nvPr/>
              </p:nvSpPr>
              <p:spPr>
                <a:xfrm rot="5400000">
                  <a:off x="2795" y="6378"/>
                  <a:ext cx="210" cy="1038"/>
                </a:xfrm>
                <a:prstGeom prst="leftBrac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0" name="文本框 179"/>
                <p:cNvSpPr txBox="1"/>
                <p:nvPr/>
              </p:nvSpPr>
              <p:spPr>
                <a:xfrm>
                  <a:off x="2553" y="6233"/>
                  <a:ext cx="578" cy="5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>
                      <a:latin typeface="+mn-lt"/>
                      <a:cs typeface="+mn-lt"/>
                    </a:rPr>
                    <a:t>4</a:t>
                  </a:r>
                </a:p>
              </p:txBody>
            </p:sp>
            <p:sp>
              <p:nvSpPr>
                <p:cNvPr id="181" name="左大括号 180"/>
                <p:cNvSpPr/>
                <p:nvPr/>
              </p:nvSpPr>
              <p:spPr>
                <a:xfrm rot="10800000">
                  <a:off x="3443" y="7006"/>
                  <a:ext cx="195" cy="1038"/>
                </a:xfrm>
                <a:prstGeom prst="leftBrac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2" name="文本框 181"/>
                <p:cNvSpPr txBox="1"/>
                <p:nvPr/>
              </p:nvSpPr>
              <p:spPr>
                <a:xfrm>
                  <a:off x="3437" y="7201"/>
                  <a:ext cx="578" cy="5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>
                      <a:latin typeface="+mn-lt"/>
                      <a:cs typeface="+mn-lt"/>
                    </a:rPr>
                    <a:t>4</a:t>
                  </a:r>
                </a:p>
              </p:txBody>
            </p:sp>
          </p:grpSp>
        </p:grpSp>
        <p:grpSp>
          <p:nvGrpSpPr>
            <p:cNvPr id="183" name="组合 182"/>
            <p:cNvGrpSpPr/>
            <p:nvPr/>
          </p:nvGrpSpPr>
          <p:grpSpPr>
            <a:xfrm>
              <a:off x="2415" y="5196"/>
              <a:ext cx="5171" cy="4320"/>
              <a:chOff x="8895" y="5307"/>
              <a:chExt cx="5171" cy="4320"/>
            </a:xfrm>
          </p:grpSpPr>
          <p:pic>
            <p:nvPicPr>
              <p:cNvPr id="184" name="图片 183" descr="3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95" y="5307"/>
                <a:ext cx="5158" cy="3772"/>
              </a:xfrm>
              <a:prstGeom prst="rect">
                <a:avLst/>
              </a:prstGeom>
            </p:spPr>
          </p:pic>
          <p:grpSp>
            <p:nvGrpSpPr>
              <p:cNvPr id="185" name="组合 184"/>
              <p:cNvGrpSpPr/>
              <p:nvPr/>
            </p:nvGrpSpPr>
            <p:grpSpPr>
              <a:xfrm>
                <a:off x="8895" y="5343"/>
                <a:ext cx="5171" cy="4284"/>
                <a:chOff x="1271" y="5991"/>
                <a:chExt cx="5430" cy="4701"/>
              </a:xfrm>
            </p:grpSpPr>
            <p:grpSp>
              <p:nvGrpSpPr>
                <p:cNvPr id="186" name="组合 185"/>
                <p:cNvGrpSpPr/>
                <p:nvPr/>
              </p:nvGrpSpPr>
              <p:grpSpPr>
                <a:xfrm>
                  <a:off x="1271" y="7026"/>
                  <a:ext cx="3257" cy="3045"/>
                  <a:chOff x="4612" y="7215"/>
                  <a:chExt cx="2378" cy="2040"/>
                </a:xfrm>
              </p:grpSpPr>
              <p:sp>
                <p:nvSpPr>
                  <p:cNvPr id="187" name="矩形 186"/>
                  <p:cNvSpPr/>
                  <p:nvPr/>
                </p:nvSpPr>
                <p:spPr>
                  <a:xfrm>
                    <a:off x="5405" y="7895"/>
                    <a:ext cx="793" cy="680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666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8" name="矩形 187"/>
                  <p:cNvSpPr/>
                  <p:nvPr/>
                </p:nvSpPr>
                <p:spPr>
                  <a:xfrm>
                    <a:off x="5405" y="7215"/>
                    <a:ext cx="793" cy="68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9" name="矩形 188"/>
                  <p:cNvSpPr/>
                  <p:nvPr/>
                </p:nvSpPr>
                <p:spPr>
                  <a:xfrm>
                    <a:off x="4612" y="7895"/>
                    <a:ext cx="793" cy="68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0" name="矩形 189"/>
                  <p:cNvSpPr/>
                  <p:nvPr/>
                </p:nvSpPr>
                <p:spPr>
                  <a:xfrm>
                    <a:off x="5405" y="8575"/>
                    <a:ext cx="793" cy="68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1" name="矩形 190"/>
                  <p:cNvSpPr/>
                  <p:nvPr/>
                </p:nvSpPr>
                <p:spPr>
                  <a:xfrm>
                    <a:off x="6198" y="7895"/>
                    <a:ext cx="793" cy="68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92" name="矩形 191"/>
                <p:cNvSpPr/>
                <p:nvPr/>
              </p:nvSpPr>
              <p:spPr>
                <a:xfrm>
                  <a:off x="2580" y="10051"/>
                  <a:ext cx="2874" cy="6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+mn-ea"/>
                    </a:rPr>
                    <a:t>low-light</a:t>
                  </a:r>
                </a:p>
              </p:txBody>
            </p:sp>
            <p:sp>
              <p:nvSpPr>
                <p:cNvPr id="193" name="矩形 192"/>
                <p:cNvSpPr/>
                <p:nvPr/>
              </p:nvSpPr>
              <p:spPr>
                <a:xfrm>
                  <a:off x="3443" y="7006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" name="矩形 193"/>
                <p:cNvSpPr/>
                <p:nvPr/>
              </p:nvSpPr>
              <p:spPr>
                <a:xfrm>
                  <a:off x="3443" y="9036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>
                  <a:off x="1271" y="7006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" name="矩形 195"/>
                <p:cNvSpPr/>
                <p:nvPr/>
              </p:nvSpPr>
              <p:spPr>
                <a:xfrm>
                  <a:off x="1271" y="9036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7" name="矩形 196"/>
                <p:cNvSpPr/>
                <p:nvPr/>
              </p:nvSpPr>
              <p:spPr>
                <a:xfrm>
                  <a:off x="4529" y="7006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8" name="矩形 197"/>
                <p:cNvSpPr/>
                <p:nvPr/>
              </p:nvSpPr>
              <p:spPr>
                <a:xfrm>
                  <a:off x="4529" y="8021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9" name="矩形 198"/>
                <p:cNvSpPr/>
                <p:nvPr/>
              </p:nvSpPr>
              <p:spPr>
                <a:xfrm>
                  <a:off x="4529" y="9036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0" name="矩形 199"/>
                <p:cNvSpPr/>
                <p:nvPr/>
              </p:nvSpPr>
              <p:spPr>
                <a:xfrm>
                  <a:off x="5615" y="7006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1" name="矩形 200"/>
                <p:cNvSpPr/>
                <p:nvPr/>
              </p:nvSpPr>
              <p:spPr>
                <a:xfrm>
                  <a:off x="5615" y="8021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2" name="矩形 201"/>
                <p:cNvSpPr/>
                <p:nvPr/>
              </p:nvSpPr>
              <p:spPr>
                <a:xfrm>
                  <a:off x="5615" y="9036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3" name="矩形 202"/>
                <p:cNvSpPr/>
                <p:nvPr/>
              </p:nvSpPr>
              <p:spPr>
                <a:xfrm>
                  <a:off x="1271" y="5991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4" name="矩形 203"/>
                <p:cNvSpPr/>
                <p:nvPr/>
              </p:nvSpPr>
              <p:spPr>
                <a:xfrm>
                  <a:off x="2357" y="5991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5" name="矩形 204"/>
                <p:cNvSpPr/>
                <p:nvPr/>
              </p:nvSpPr>
              <p:spPr>
                <a:xfrm>
                  <a:off x="3443" y="5991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6" name="矩形 205"/>
                <p:cNvSpPr/>
                <p:nvPr/>
              </p:nvSpPr>
              <p:spPr>
                <a:xfrm>
                  <a:off x="4529" y="5991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7" name="矩形 206"/>
                <p:cNvSpPr/>
                <p:nvPr/>
              </p:nvSpPr>
              <p:spPr>
                <a:xfrm>
                  <a:off x="5615" y="5991"/>
                  <a:ext cx="1086" cy="101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8" name="左大括号 207"/>
                <p:cNvSpPr/>
                <p:nvPr/>
              </p:nvSpPr>
              <p:spPr>
                <a:xfrm rot="5400000">
                  <a:off x="2795" y="6378"/>
                  <a:ext cx="210" cy="1038"/>
                </a:xfrm>
                <a:prstGeom prst="leftBrac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9" name="文本框 208"/>
                <p:cNvSpPr txBox="1"/>
                <p:nvPr/>
              </p:nvSpPr>
              <p:spPr>
                <a:xfrm>
                  <a:off x="2553" y="6245"/>
                  <a:ext cx="578" cy="5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>
                      <a:latin typeface="+mn-lt"/>
                      <a:cs typeface="+mn-lt"/>
                    </a:rPr>
                    <a:t>4</a:t>
                  </a:r>
                </a:p>
              </p:txBody>
            </p:sp>
            <p:sp>
              <p:nvSpPr>
                <p:cNvPr id="210" name="左大括号 209"/>
                <p:cNvSpPr/>
                <p:nvPr/>
              </p:nvSpPr>
              <p:spPr>
                <a:xfrm rot="10800000">
                  <a:off x="3443" y="7006"/>
                  <a:ext cx="195" cy="1038"/>
                </a:xfrm>
                <a:prstGeom prst="leftBrac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1" name="文本框 210"/>
                <p:cNvSpPr txBox="1"/>
                <p:nvPr/>
              </p:nvSpPr>
              <p:spPr>
                <a:xfrm>
                  <a:off x="3437" y="7250"/>
                  <a:ext cx="578" cy="5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>
                      <a:latin typeface="+mn-lt"/>
                      <a:cs typeface="+mn-lt"/>
                    </a:rPr>
                    <a:t>4</a:t>
                  </a:r>
                </a:p>
              </p:txBody>
            </p:sp>
          </p:grpSp>
          <p:graphicFrame>
            <p:nvGraphicFramePr>
              <p:cNvPr id="212" name="对象 211">
                <a:hlinkClick r:id="" action="ppaction://ole?verb=0"/>
              </p:cNvPr>
              <p:cNvGraphicFramePr>
                <a:graphicFrameLocks noChangeAspect="1"/>
              </p:cNvGraphicFramePr>
              <p:nvPr/>
            </p:nvGraphicFramePr>
            <p:xfrm>
              <a:off x="10244" y="7279"/>
              <a:ext cx="559" cy="7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4" imgW="139700" imgH="228600" progId="Equation.DSMT4">
                      <p:embed/>
                    </p:oleObj>
                  </mc:Choice>
                  <mc:Fallback>
                    <p:oleObj r:id="rId14" imgW="139700" imgH="228600" progId="Equation.DSMT4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10244" y="7279"/>
                            <a:ext cx="559" cy="77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4" name="对象 213">
                <a:hlinkClick r:id="" action="ppaction://ole?verb=0"/>
              </p:cNvPr>
              <p:cNvGraphicFramePr>
                <a:graphicFrameLocks noChangeAspect="1"/>
              </p:cNvGraphicFramePr>
              <p:nvPr/>
            </p:nvGraphicFramePr>
            <p:xfrm>
              <a:off x="10142" y="6340"/>
              <a:ext cx="661" cy="8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6" imgW="165100" imgH="241300" progId="Equation.DSMT4">
                      <p:embed/>
                    </p:oleObj>
                  </mc:Choice>
                  <mc:Fallback>
                    <p:oleObj r:id="rId16" imgW="165100" imgH="241300" progId="Equation.DSMT4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10142" y="6340"/>
                            <a:ext cx="661" cy="81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6" name="对象 215">
                <a:hlinkClick r:id="" action="ppaction://ole?verb=0"/>
              </p:cNvPr>
              <p:cNvGraphicFramePr>
                <a:graphicFrameLocks noChangeAspect="1"/>
              </p:cNvGraphicFramePr>
              <p:nvPr/>
            </p:nvGraphicFramePr>
            <p:xfrm>
              <a:off x="9082" y="7257"/>
              <a:ext cx="661" cy="8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8" imgW="165100" imgH="241300" progId="Equation.DSMT4">
                      <p:embed/>
                    </p:oleObj>
                  </mc:Choice>
                  <mc:Fallback>
                    <p:oleObj r:id="rId18" imgW="165100" imgH="241300" progId="Equation.DSMT4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9082" y="7257"/>
                            <a:ext cx="661" cy="81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8" name="对象 217">
                <a:hlinkClick r:id="" action="ppaction://ole?verb=0"/>
              </p:cNvPr>
              <p:cNvGraphicFramePr>
                <a:graphicFrameLocks noChangeAspect="1"/>
              </p:cNvGraphicFramePr>
              <p:nvPr/>
            </p:nvGraphicFramePr>
            <p:xfrm>
              <a:off x="11150" y="7247"/>
              <a:ext cx="661" cy="8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9" imgW="165100" imgH="241300" progId="Equation.DSMT4">
                      <p:embed/>
                    </p:oleObj>
                  </mc:Choice>
                  <mc:Fallback>
                    <p:oleObj r:id="rId19" imgW="165100" imgH="241300" progId="Equation.DSMT4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11150" y="7247"/>
                            <a:ext cx="661" cy="81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0" name="对象 219">
                <a:hlinkClick r:id="" action="ppaction://ole?verb=0"/>
              </p:cNvPr>
              <p:cNvGraphicFramePr>
                <a:graphicFrameLocks noChangeAspect="1"/>
              </p:cNvGraphicFramePr>
              <p:nvPr/>
            </p:nvGraphicFramePr>
            <p:xfrm>
              <a:off x="10142" y="8172"/>
              <a:ext cx="661" cy="8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20" imgW="165100" imgH="241300" progId="Equation.DSMT4">
                      <p:embed/>
                    </p:oleObj>
                  </mc:Choice>
                  <mc:Fallback>
                    <p:oleObj r:id="rId20" imgW="165100" imgH="241300" progId="Equation.DSMT4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10142" y="8172"/>
                            <a:ext cx="661" cy="81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ym typeface="+mn-ea"/>
              </a:rPr>
              <a:t>Exposure Control Loss</a:t>
            </a:r>
            <a:endParaRPr 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50" y="1508760"/>
            <a:ext cx="4286250" cy="114363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95308" y="2302510"/>
            <a:ext cx="4916855" cy="3744720"/>
            <a:chOff x="10856" y="5076"/>
            <a:chExt cx="6234" cy="5169"/>
          </a:xfrm>
        </p:grpSpPr>
        <p:grpSp>
          <p:nvGrpSpPr>
            <p:cNvPr id="33" name="组合 32"/>
            <p:cNvGrpSpPr/>
            <p:nvPr/>
          </p:nvGrpSpPr>
          <p:grpSpPr>
            <a:xfrm>
              <a:off x="10856" y="5076"/>
              <a:ext cx="6234" cy="4534"/>
              <a:chOff x="10856" y="5076"/>
              <a:chExt cx="6234" cy="4534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10856" y="5913"/>
                <a:ext cx="5100" cy="3697"/>
                <a:chOff x="2683" y="6167"/>
                <a:chExt cx="5100" cy="3697"/>
              </a:xfrm>
            </p:grpSpPr>
            <p:pic>
              <p:nvPicPr>
                <p:cNvPr id="5" name="图片 4" descr="3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84" y="6167"/>
                  <a:ext cx="5099" cy="3697"/>
                </a:xfrm>
                <a:prstGeom prst="rect">
                  <a:avLst/>
                </a:prstGeom>
              </p:spPr>
            </p:pic>
            <p:sp>
              <p:nvSpPr>
                <p:cNvPr id="7" name="矩形 6"/>
                <p:cNvSpPr/>
                <p:nvPr/>
              </p:nvSpPr>
              <p:spPr>
                <a:xfrm>
                  <a:off x="2683" y="6194"/>
                  <a:ext cx="1020" cy="9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3703" y="6194"/>
                  <a:ext cx="1020" cy="9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4723" y="6194"/>
                  <a:ext cx="1020" cy="9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5743" y="6194"/>
                  <a:ext cx="1020" cy="9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6763" y="6194"/>
                  <a:ext cx="1020" cy="9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2683" y="7101"/>
                  <a:ext cx="1020" cy="9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3703" y="7101"/>
                  <a:ext cx="1020" cy="9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4723" y="7101"/>
                  <a:ext cx="1020" cy="9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5777" y="7101"/>
                  <a:ext cx="1020" cy="9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6763" y="7101"/>
                  <a:ext cx="1020" cy="9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2683" y="8008"/>
                  <a:ext cx="1020" cy="9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3703" y="8008"/>
                  <a:ext cx="1020" cy="9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4705" y="8008"/>
                  <a:ext cx="1020" cy="9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5777" y="8008"/>
                  <a:ext cx="1020" cy="9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6763" y="8008"/>
                  <a:ext cx="1020" cy="9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2683" y="8915"/>
                  <a:ext cx="1020" cy="9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3703" y="8957"/>
                  <a:ext cx="1020" cy="8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4757" y="8915"/>
                  <a:ext cx="1020" cy="9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5743" y="8915"/>
                  <a:ext cx="1020" cy="9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763" y="8915"/>
                  <a:ext cx="1020" cy="9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8" name="左大括号 27"/>
              <p:cNvSpPr/>
              <p:nvPr/>
            </p:nvSpPr>
            <p:spPr>
              <a:xfrm rot="5400000">
                <a:off x="15369" y="5323"/>
                <a:ext cx="191" cy="988"/>
              </a:xfrm>
              <a:prstGeom prst="leftBrac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左大括号 28"/>
              <p:cNvSpPr/>
              <p:nvPr/>
            </p:nvSpPr>
            <p:spPr>
              <a:xfrm rot="10800000">
                <a:off x="15984" y="5940"/>
                <a:ext cx="191" cy="907"/>
              </a:xfrm>
              <a:prstGeom prst="leftBrac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5186" y="5076"/>
                <a:ext cx="786" cy="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+mn-lt"/>
                    <a:cs typeface="+mn-lt"/>
                  </a:rPr>
                  <a:t>16</a:t>
                </a: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6304" y="6121"/>
                <a:ext cx="786" cy="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+mn-lt"/>
                    <a:cs typeface="+mn-lt"/>
                  </a:rPr>
                  <a:t>16</a:t>
                </a:r>
              </a:p>
            </p:txBody>
          </p:sp>
          <p:cxnSp>
            <p:nvCxnSpPr>
              <p:cNvPr id="32" name="直接箭头连接符 31"/>
              <p:cNvCxnSpPr/>
              <p:nvPr/>
            </p:nvCxnSpPr>
            <p:spPr>
              <a:xfrm>
                <a:off x="10856" y="5133"/>
                <a:ext cx="558" cy="1288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矩形 33"/>
            <p:cNvSpPr/>
            <p:nvPr/>
          </p:nvSpPr>
          <p:spPr>
            <a:xfrm>
              <a:off x="12019" y="9610"/>
              <a:ext cx="2737" cy="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240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enhanced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ym typeface="+mn-ea"/>
              </a:rPr>
              <a:t>Color Constancy Loss</a:t>
            </a:r>
            <a:endParaRPr 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85" y="2077720"/>
            <a:ext cx="8225790" cy="7467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ym typeface="+mn-ea"/>
              </a:rPr>
              <a:t>Illumination Smoothness Loss</a:t>
            </a:r>
            <a:endParaRPr 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1492250"/>
            <a:ext cx="8177530" cy="1160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" y="3156585"/>
            <a:ext cx="11207115" cy="22504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Part 3: Zero-DCE++</a:t>
            </a:r>
          </a:p>
        </p:txBody>
      </p:sp>
      <p:pic>
        <p:nvPicPr>
          <p:cNvPr id="2" name="图片占位符 1" descr="david-becker-1kx0SxvMKcc-unsplash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4554855" y="0"/>
            <a:ext cx="763714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Zero-DCE++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Redesign Network Structure</a:t>
            </a:r>
          </a:p>
          <a:p>
            <a:endParaRPr lang="en-US" dirty="0"/>
          </a:p>
          <a:p>
            <a:r>
              <a:rPr lang="en-US" dirty="0"/>
              <a:t>Reformulate Curve Formation</a:t>
            </a:r>
          </a:p>
          <a:p>
            <a:endParaRPr lang="en-US" dirty="0"/>
          </a:p>
          <a:p>
            <a:r>
              <a:rPr lang="en-US" dirty="0"/>
              <a:t>Control Sizes of Input Image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40" y="1540510"/>
            <a:ext cx="6598920" cy="37769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+mn-ea"/>
              </a:rPr>
              <a:t>Redesigned Network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0210" y="1597367"/>
            <a:ext cx="11371263" cy="489963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Convolutional Layers --&gt; </a:t>
            </a:r>
            <a:r>
              <a:rPr lang="en-US" dirty="0" err="1"/>
              <a:t>Depthwise</a:t>
            </a:r>
            <a:r>
              <a:rPr lang="en-US" dirty="0"/>
              <a:t> Separable Convolution Layers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+mn-ea"/>
              </a:rPr>
              <a:t>Reformulated Curve Formation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0210" y="1597367"/>
            <a:ext cx="11371263" cy="489963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" y="1460500"/>
            <a:ext cx="8716010" cy="644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95" y="2564765"/>
            <a:ext cx="8681085" cy="788035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4749165" y="1514475"/>
            <a:ext cx="1035685" cy="607060"/>
          </a:xfrm>
          <a:prstGeom prst="roundRect">
            <a:avLst/>
          </a:prstGeom>
          <a:noFill/>
          <a:ln w="3492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749800" y="2634615"/>
            <a:ext cx="918210" cy="656590"/>
          </a:xfrm>
          <a:prstGeom prst="roundRect">
            <a:avLst/>
          </a:prstGeom>
          <a:noFill/>
          <a:ln w="3492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5208905" y="2134870"/>
            <a:ext cx="0" cy="468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0" y="3387725"/>
            <a:ext cx="11510645" cy="23209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+mn-ea"/>
              </a:rPr>
              <a:t>Control Sizes of Input Image</a:t>
            </a:r>
            <a:endParaRPr 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" y="1404620"/>
            <a:ext cx="11406505" cy="20453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" y="4045585"/>
            <a:ext cx="11427460" cy="1219835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6110605" y="1475105"/>
            <a:ext cx="1856740" cy="1962150"/>
          </a:xfrm>
          <a:prstGeom prst="roundRect">
            <a:avLst/>
          </a:prstGeom>
          <a:noFill/>
          <a:ln w="3492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187440" y="4140200"/>
            <a:ext cx="889000" cy="1057910"/>
          </a:xfrm>
          <a:prstGeom prst="roundRect">
            <a:avLst/>
          </a:prstGeom>
          <a:noFill/>
          <a:ln w="3492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ym typeface="+mn-ea"/>
              </a:rPr>
              <a:t>Zero-DCE VS. Zero-DCE++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86715" y="1734185"/>
            <a:ext cx="4786630" cy="4505960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b="1" dirty="0">
                <a:sym typeface="+mn-ea"/>
              </a:rPr>
              <a:t>Zero-DCE</a:t>
            </a:r>
            <a:endParaRPr lang="en-US" altLang="zh-CN" b="1" dirty="0">
              <a:sym typeface="+mn-ea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lang="en-US" altLang="zh-CN" sz="2400" b="1" dirty="0">
                <a:sym typeface="+mn-ea"/>
              </a:rPr>
              <a:t>Trainable Parameters</a:t>
            </a:r>
            <a:r>
              <a:rPr lang="en-US" altLang="zh-CN" sz="2400" dirty="0">
                <a:sym typeface="+mn-ea"/>
              </a:rPr>
              <a:t>: 79K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ym typeface="+mn-ea"/>
              </a:rPr>
              <a:t> </a:t>
            </a:r>
            <a:r>
              <a:rPr lang="en-US" altLang="zh-CN" sz="2400" b="1" dirty="0">
                <a:sym typeface="+mn-ea"/>
              </a:rPr>
              <a:t>FLOPs</a:t>
            </a:r>
            <a:r>
              <a:rPr lang="en-US" altLang="zh-CN" sz="2400" dirty="0">
                <a:sym typeface="+mn-ea"/>
              </a:rPr>
              <a:t>: 84.99 G (1200×900×3)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lang="en-US" altLang="zh-CN" sz="2400" b="1" dirty="0">
                <a:sym typeface="+mn-ea"/>
              </a:rPr>
              <a:t>Runtime</a:t>
            </a:r>
            <a:r>
              <a:rPr lang="en-US" altLang="zh-CN" sz="2400" dirty="0">
                <a:sym typeface="+mn-ea"/>
              </a:rPr>
              <a:t>: 500 FPS  (1200×900×3)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lang="en-US" altLang="zh-CN" sz="2400" b="1" dirty="0">
                <a:sym typeface="+mn-ea"/>
              </a:rPr>
              <a:t>Training Time</a:t>
            </a:r>
            <a:r>
              <a:rPr lang="en-US" altLang="zh-CN" sz="2400" dirty="0">
                <a:sym typeface="+mn-ea"/>
              </a:rPr>
              <a:t>: 30 minutes</a:t>
            </a: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5652135" y="1800860"/>
            <a:ext cx="4968240" cy="4389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b="1" dirty="0">
                <a:sym typeface="+mn-ea"/>
              </a:rPr>
              <a:t>Zero-DCE++</a:t>
            </a:r>
            <a:endParaRPr lang="en-US" altLang="zh-CN" b="1" dirty="0">
              <a:sym typeface="+mn-ea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lang="en-US" altLang="zh-CN" sz="2400" b="1" dirty="0">
                <a:sym typeface="+mn-ea"/>
              </a:rPr>
              <a:t>Trainable Parameters</a:t>
            </a:r>
            <a:r>
              <a:rPr lang="en-US" altLang="zh-CN" sz="2400" dirty="0">
                <a:sym typeface="+mn-ea"/>
              </a:rPr>
              <a:t>: 10K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ym typeface="+mn-ea"/>
              </a:rPr>
              <a:t> </a:t>
            </a:r>
            <a:r>
              <a:rPr lang="en-US" altLang="zh-CN" sz="2400" b="1" dirty="0">
                <a:sym typeface="+mn-ea"/>
              </a:rPr>
              <a:t>FLOPs</a:t>
            </a:r>
            <a:r>
              <a:rPr lang="en-US" altLang="zh-CN" sz="2400" dirty="0">
                <a:sym typeface="+mn-ea"/>
              </a:rPr>
              <a:t>: 0.115 G (1200×900×3)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lang="en-US" altLang="zh-CN" sz="2400" b="1" dirty="0">
                <a:sym typeface="+mn-ea"/>
              </a:rPr>
              <a:t>Runtime</a:t>
            </a:r>
            <a:r>
              <a:rPr lang="en-US" altLang="zh-CN" sz="2400" dirty="0">
                <a:sym typeface="+mn-ea"/>
              </a:rPr>
              <a:t>: 1000 FPS  (1200×900×3)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lang="en-US" altLang="zh-CN" sz="2400" b="1" dirty="0">
                <a:sym typeface="+mn-ea"/>
              </a:rPr>
              <a:t>Training Time</a:t>
            </a:r>
            <a:r>
              <a:rPr lang="en-US" altLang="zh-CN" sz="2400" dirty="0">
                <a:sym typeface="+mn-ea"/>
              </a:rPr>
              <a:t>: 20 minutes</a:t>
            </a:r>
            <a:endParaRPr lang="en-US" altLang="zh-CN" sz="2400" b="1" dirty="0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sky, person, outdoor, camera lens&#10;&#10;Description automatically generated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428" b="9428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Part 1: Background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Part 4: Experiments</a:t>
            </a:r>
          </a:p>
        </p:txBody>
      </p:sp>
      <p:pic>
        <p:nvPicPr>
          <p:cNvPr id="2" name="图片占位符 1" descr="yiqun-tang-hhZEaVS5QMo-unsplash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4554855" y="0"/>
            <a:ext cx="763714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playback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4134" y="1155700"/>
            <a:ext cx="11346901" cy="3928745"/>
          </a:xfrm>
          <a:prstGeom prst="rect">
            <a:avLst/>
          </a:prstGeom>
          <a:ln w="79375">
            <a:noFill/>
          </a:ln>
        </p:spPr>
      </p:pic>
      <p:sp>
        <p:nvSpPr>
          <p:cNvPr id="10" name="矩形 9"/>
          <p:cNvSpPr/>
          <p:nvPr/>
        </p:nvSpPr>
        <p:spPr>
          <a:xfrm>
            <a:off x="737870" y="5231765"/>
            <a:ext cx="486981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Low-Light Scene</a:t>
            </a:r>
            <a:endParaRPr lang="en-US" altLang="zh-C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04585" y="5231765"/>
            <a:ext cx="486981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atin typeface="Calibri" panose="020F0502020204030204" pitchFamily="34" charset="0"/>
                <a:cs typeface="Calibri" panose="020F0502020204030204" pitchFamily="34" charset="0"/>
              </a:rPr>
              <a:t>Zero-DCE</a:t>
            </a:r>
            <a:endParaRPr lang="en-US" altLang="zh-CN" sz="2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playback (1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0500" y="675640"/>
            <a:ext cx="5320665" cy="582676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3054350" y="215265"/>
            <a:ext cx="448310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100 frames for training </a:t>
            </a:r>
          </a:p>
        </p:txBody>
      </p:sp>
      <p:sp>
        <p:nvSpPr>
          <p:cNvPr id="2" name="矩形 1"/>
          <p:cNvSpPr/>
          <p:nvPr/>
        </p:nvSpPr>
        <p:spPr>
          <a:xfrm rot="16200000">
            <a:off x="1083310" y="1890395"/>
            <a:ext cx="277177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atin typeface="Calibri" panose="020F0502020204030204" pitchFamily="34" charset="0"/>
                <a:cs typeface="Calibri" panose="020F0502020204030204" pitchFamily="34" charset="0"/>
              </a:rPr>
              <a:t>Low-Light Scene</a:t>
            </a:r>
          </a:p>
        </p:txBody>
      </p:sp>
      <p:sp>
        <p:nvSpPr>
          <p:cNvPr id="3" name="矩形 2"/>
          <p:cNvSpPr/>
          <p:nvPr/>
        </p:nvSpPr>
        <p:spPr>
          <a:xfrm rot="16200000">
            <a:off x="1553210" y="4859655"/>
            <a:ext cx="183261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Zero-DCE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b="1" dirty="0">
                <a:sym typeface="+mn-ea"/>
              </a:rPr>
              <a:t>Advantage of Three-Channel Adjustment</a:t>
            </a:r>
            <a:endParaRPr 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15" y="1697355"/>
            <a:ext cx="9996170" cy="34632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28390" y="1692910"/>
            <a:ext cx="2391410" cy="3467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b="1" dirty="0">
                <a:sym typeface="+mn-ea"/>
              </a:rPr>
              <a:t>Impact of Training Data</a:t>
            </a:r>
            <a:endParaRPr 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5" y="1753235"/>
            <a:ext cx="11453495" cy="33515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700020" y="1753235"/>
            <a:ext cx="2279650" cy="3212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b="1" dirty="0">
                <a:sym typeface="+mn-ea"/>
              </a:rPr>
              <a:t>Effect of Parameter Settings</a:t>
            </a:r>
            <a:endParaRPr 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875" y="1115695"/>
            <a:ext cx="8370570" cy="53968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04970" y="3775710"/>
            <a:ext cx="2787015" cy="2752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b="1" dirty="0">
                <a:sym typeface="+mn-ea"/>
              </a:rPr>
              <a:t>Effect of Well-Exposedness Level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" y="1922780"/>
            <a:ext cx="10963275" cy="2438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135" y="4758055"/>
            <a:ext cx="4286250" cy="11436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55790" y="2031365"/>
            <a:ext cx="2154555" cy="2098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b="1" dirty="0">
                <a:sym typeface="+mn-ea"/>
              </a:rPr>
              <a:t>Comparisons</a:t>
            </a:r>
            <a:endParaRPr 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80" y="1097280"/>
            <a:ext cx="9404985" cy="56584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b="1" dirty="0">
                <a:sym typeface="+mn-ea"/>
              </a:rPr>
              <a:t>Comparisons</a:t>
            </a:r>
            <a:endParaRPr 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" y="1075690"/>
            <a:ext cx="10132060" cy="55124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b="1" dirty="0">
                <a:sym typeface="+mn-ea"/>
              </a:rPr>
              <a:t>Comparisons</a:t>
            </a:r>
            <a:endParaRPr 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1682014"/>
            <a:ext cx="12103100" cy="34939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+mn-ea"/>
              </a:rPr>
              <a:t>Low-Light Enhancement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7FC0E6-5B5D-4B16-9C97-18E34A41C4FE}"/>
              </a:ext>
            </a:extLst>
          </p:cNvPr>
          <p:cNvGrpSpPr/>
          <p:nvPr/>
        </p:nvGrpSpPr>
        <p:grpSpPr>
          <a:xfrm>
            <a:off x="595619" y="1324708"/>
            <a:ext cx="4960522" cy="4993104"/>
            <a:chOff x="1384495" y="1374140"/>
            <a:chExt cx="3719830" cy="3994785"/>
          </a:xfrm>
        </p:grpSpPr>
        <p:sp>
          <p:nvSpPr>
            <p:cNvPr id="4" name="云形 3"/>
            <p:cNvSpPr/>
            <p:nvPr/>
          </p:nvSpPr>
          <p:spPr>
            <a:xfrm>
              <a:off x="1384495" y="1374140"/>
              <a:ext cx="3719830" cy="3147060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 descr="Kluki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8276" y="1781856"/>
              <a:ext cx="1427273" cy="951515"/>
            </a:xfrm>
            <a:prstGeom prst="rect">
              <a:avLst/>
            </a:prstGeom>
          </p:spPr>
        </p:pic>
        <p:pic>
          <p:nvPicPr>
            <p:cNvPr id="8" name="图片 7" descr="Towe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6215" y="2786380"/>
              <a:ext cx="881301" cy="1322996"/>
            </a:xfrm>
            <a:prstGeom prst="rect">
              <a:avLst/>
            </a:prstGeom>
          </p:spPr>
        </p:pic>
        <p:pic>
          <p:nvPicPr>
            <p:cNvPr id="9" name="图片 8" descr="skyscraper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7547" y="2786379"/>
              <a:ext cx="1131585" cy="1322997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870513" y="4908550"/>
              <a:ext cx="2900680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24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Under-Exposure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C63157-8F00-4771-BADD-A0AAF1D07671}"/>
              </a:ext>
            </a:extLst>
          </p:cNvPr>
          <p:cNvGrpSpPr/>
          <p:nvPr/>
        </p:nvGrpSpPr>
        <p:grpSpPr>
          <a:xfrm>
            <a:off x="6474572" y="1374140"/>
            <a:ext cx="4733708" cy="4993104"/>
            <a:chOff x="6436374" y="1374140"/>
            <a:chExt cx="3719830" cy="3994784"/>
          </a:xfrm>
        </p:grpSpPr>
        <p:sp>
          <p:nvSpPr>
            <p:cNvPr id="5" name="云形 4"/>
            <p:cNvSpPr/>
            <p:nvPr/>
          </p:nvSpPr>
          <p:spPr>
            <a:xfrm>
              <a:off x="6436374" y="1374140"/>
              <a:ext cx="3719830" cy="3147060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7229" y="1847215"/>
              <a:ext cx="1423957" cy="1067590"/>
            </a:xfrm>
            <a:prstGeom prst="rect">
              <a:avLst/>
            </a:prstGeom>
          </p:spPr>
        </p:pic>
        <p:pic>
          <p:nvPicPr>
            <p:cNvPr id="13" name="图片 12" descr="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48174" y="2499677"/>
              <a:ext cx="1248395" cy="948578"/>
            </a:xfrm>
            <a:prstGeom prst="rect">
              <a:avLst/>
            </a:prstGeom>
          </p:spPr>
        </p:pic>
        <p:pic>
          <p:nvPicPr>
            <p:cNvPr id="14" name="图片 13" descr="3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47229" y="2952270"/>
              <a:ext cx="1422505" cy="948578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6804674" y="4734560"/>
              <a:ext cx="2900680" cy="5219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80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 </a:t>
              </a:r>
            </a:p>
          </p:txBody>
        </p:sp>
        <p:sp>
          <p:nvSpPr>
            <p:cNvPr id="20" name="矩形 17">
              <a:extLst>
                <a:ext uri="{FF2B5EF4-FFF2-40B4-BE49-F238E27FC236}">
                  <a16:creationId xmlns:a16="http://schemas.microsoft.com/office/drawing/2014/main" id="{D0750159-628B-4B61-B23A-E2B0C02E5889}"/>
                </a:ext>
              </a:extLst>
            </p:cNvPr>
            <p:cNvSpPr/>
            <p:nvPr/>
          </p:nvSpPr>
          <p:spPr>
            <a:xfrm>
              <a:off x="6886519" y="4908549"/>
              <a:ext cx="2900680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24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Low Light</a:t>
              </a:r>
              <a:endParaRPr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b="1" dirty="0">
                <a:sym typeface="+mn-ea"/>
              </a:rPr>
              <a:t>Comparisons</a:t>
            </a:r>
            <a:endParaRPr 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533" y="1522095"/>
            <a:ext cx="6464935" cy="38138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b="1" dirty="0">
                <a:sym typeface="+mn-ea"/>
              </a:rPr>
              <a:t>Comparisons</a:t>
            </a:r>
            <a:endParaRPr 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" y="1551305"/>
            <a:ext cx="12037086" cy="37553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b="1" dirty="0">
                <a:sym typeface="+mn-ea"/>
              </a:rPr>
              <a:t>Comparisons</a:t>
            </a:r>
            <a:endParaRPr 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605" y="1631950"/>
            <a:ext cx="5691065" cy="3594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2555"/>
            <a:ext cx="6491605" cy="407289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Part 5: </a:t>
            </a:r>
            <a:r>
              <a:rPr lang="en-US" dirty="0">
                <a:sym typeface="+mn-ea"/>
              </a:rPr>
              <a:t>Related Work</a:t>
            </a:r>
            <a:endParaRPr lang="en-US" dirty="0"/>
          </a:p>
        </p:txBody>
      </p:sp>
      <p:pic>
        <p:nvPicPr>
          <p:cNvPr id="7" name="图片占位符 6" descr="dariusz-sankowski-3OiYMgDKJ6k-unsplash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4554855" y="0"/>
            <a:ext cx="763714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87350" y="1207477"/>
            <a:ext cx="11371263" cy="489963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Flexible Piecewise Curves Estimation for Photo Enhancement</a:t>
            </a:r>
          </a:p>
          <a:p>
            <a:pPr marL="0" indent="0">
              <a:buNone/>
            </a:pPr>
            <a:r>
              <a:rPr lang="en-US" sz="2400" dirty="0"/>
              <a:t>https://arxiv.org/pdf/2010.13412.pdf</a:t>
            </a:r>
            <a:endParaRPr lang="en-US" dirty="0"/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CAE409-1C6C-458D-92CB-F5804B463DFA}"/>
              </a:ext>
            </a:extLst>
          </p:cNvPr>
          <p:cNvGrpSpPr/>
          <p:nvPr/>
        </p:nvGrpSpPr>
        <p:grpSpPr>
          <a:xfrm>
            <a:off x="484148" y="2167060"/>
            <a:ext cx="9414861" cy="4580594"/>
            <a:chOff x="485609" y="2167060"/>
            <a:chExt cx="8320870" cy="38771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D2D39F-390E-424F-BD44-BC3B6CFDE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r="50917" b="11959"/>
            <a:stretch>
              <a:fillRect/>
            </a:stretch>
          </p:blipFill>
          <p:spPr>
            <a:xfrm>
              <a:off x="762934" y="2225803"/>
              <a:ext cx="3852292" cy="3376756"/>
            </a:xfrm>
            <a:prstGeom prst="rect">
              <a:avLst/>
            </a:prstGeom>
          </p:spPr>
        </p:pic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8FDB7D44-9D1A-46B6-8FAC-81400291BD22}"/>
                </a:ext>
              </a:extLst>
            </p:cNvPr>
            <p:cNvSpPr txBox="1"/>
            <p:nvPr/>
          </p:nvSpPr>
          <p:spPr>
            <a:xfrm rot="16200000">
              <a:off x="93850" y="2805676"/>
              <a:ext cx="1091074" cy="299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Input image</a:t>
              </a:r>
            </a:p>
          </p:txBody>
        </p:sp>
        <p:sp>
          <p:nvSpPr>
            <p:cNvPr id="7" name="TextBox 18">
              <a:extLst>
                <a:ext uri="{FF2B5EF4-FFF2-40B4-BE49-F238E27FC236}">
                  <a16:creationId xmlns:a16="http://schemas.microsoft.com/office/drawing/2014/main" id="{9227C13D-DB31-4D5D-A1F3-2EB2CB0E1450}"/>
                </a:ext>
              </a:extLst>
            </p:cNvPr>
            <p:cNvSpPr txBox="1"/>
            <p:nvPr/>
          </p:nvSpPr>
          <p:spPr>
            <a:xfrm rot="16200000">
              <a:off x="-35070" y="4581316"/>
              <a:ext cx="1340574" cy="299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Enhanced image</a:t>
              </a:r>
            </a:p>
          </p:txBody>
        </p:sp>
        <p:sp>
          <p:nvSpPr>
            <p:cNvPr id="8" name="TextBox 19">
              <a:extLst>
                <a:ext uri="{FF2B5EF4-FFF2-40B4-BE49-F238E27FC236}">
                  <a16:creationId xmlns:a16="http://schemas.microsoft.com/office/drawing/2014/main" id="{9E704887-AC9B-4573-B72E-65FEED0F9048}"/>
                </a:ext>
              </a:extLst>
            </p:cNvPr>
            <p:cNvSpPr txBox="1"/>
            <p:nvPr/>
          </p:nvSpPr>
          <p:spPr>
            <a:xfrm>
              <a:off x="1027959" y="5748048"/>
              <a:ext cx="3322242" cy="28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(a) </a:t>
              </a:r>
              <a:r>
                <a:rPr lang="en-US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FlexiCurve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-trained with </a:t>
              </a:r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paired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data</a:t>
              </a:r>
            </a:p>
          </p:txBody>
        </p:sp>
        <p:sp>
          <p:nvSpPr>
            <p:cNvPr id="9" name="TextBox 20">
              <a:extLst>
                <a:ext uri="{FF2B5EF4-FFF2-40B4-BE49-F238E27FC236}">
                  <a16:creationId xmlns:a16="http://schemas.microsoft.com/office/drawing/2014/main" id="{4FA1F512-F986-4948-9EFF-BA76FB13762B}"/>
                </a:ext>
              </a:extLst>
            </p:cNvPr>
            <p:cNvSpPr txBox="1"/>
            <p:nvPr/>
          </p:nvSpPr>
          <p:spPr>
            <a:xfrm>
              <a:off x="5360004" y="5757608"/>
              <a:ext cx="3322242" cy="28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(b) </a:t>
              </a:r>
              <a:r>
                <a:rPr lang="en-US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FlexiCurve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-trained with </a:t>
              </a:r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unpaired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data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714E2E1-975A-42C0-920D-25411BA58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917" t="1" b="11959"/>
            <a:stretch>
              <a:fillRect/>
            </a:stretch>
          </p:blipFill>
          <p:spPr>
            <a:xfrm>
              <a:off x="4953934" y="2225634"/>
              <a:ext cx="3852545" cy="337693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27969A-E74F-4AE6-8845-F009A8BDB312}"/>
                </a:ext>
              </a:extLst>
            </p:cNvPr>
            <p:cNvSpPr/>
            <p:nvPr/>
          </p:nvSpPr>
          <p:spPr>
            <a:xfrm>
              <a:off x="4783304" y="2167060"/>
              <a:ext cx="1425371" cy="3589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12" name="图片 1" descr="a0788-IMG_4030">
              <a:extLst>
                <a:ext uri="{FF2B5EF4-FFF2-40B4-BE49-F238E27FC236}">
                  <a16:creationId xmlns:a16="http://schemas.microsoft.com/office/drawing/2014/main" id="{FCF7058E-C496-4986-A115-B1F0BC10D9FD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005429" y="3955294"/>
              <a:ext cx="1186783" cy="1640915"/>
            </a:xfrm>
            <a:prstGeom prst="rect">
              <a:avLst/>
            </a:prstGeom>
          </p:spPr>
        </p:pic>
        <p:pic>
          <p:nvPicPr>
            <p:cNvPr id="13" name="图片 3" descr="a0788-IMG_4030">
              <a:extLst>
                <a:ext uri="{FF2B5EF4-FFF2-40B4-BE49-F238E27FC236}">
                  <a16:creationId xmlns:a16="http://schemas.microsoft.com/office/drawing/2014/main" id="{A2FFCD72-9A59-480D-ACAA-7D06CFA68524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013370" y="2236985"/>
              <a:ext cx="1182106" cy="1677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3237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87350" y="1207477"/>
            <a:ext cx="11371263" cy="489963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Lighting the Darkness in the Deep Learning Era </a:t>
            </a:r>
            <a:r>
              <a:rPr lang="en-US" dirty="0"/>
              <a:t>(NTU&amp;Nankai&amp;SenseTime)</a:t>
            </a:r>
          </a:p>
          <a:p>
            <a:pPr marL="0" indent="0">
              <a:buNone/>
            </a:pPr>
            <a:r>
              <a:rPr lang="en-US" sz="2000" b="1" dirty="0"/>
              <a:t>Project Page:</a:t>
            </a:r>
            <a:r>
              <a:rPr lang="en-US" sz="2000" dirty="0"/>
              <a:t> https://github.com/Li-Chongyi/Lighting-the-Darkness-in-the-Deep-Learning-Era-Open/</a:t>
            </a:r>
          </a:p>
          <a:p>
            <a:pPr marL="0" indent="0">
              <a:buNone/>
            </a:pPr>
            <a:r>
              <a:rPr lang="en-US" sz="2000" b="1" dirty="0"/>
              <a:t>LoLi-Platform:</a:t>
            </a:r>
            <a:r>
              <a:rPr lang="en-US" sz="2000" dirty="0"/>
              <a:t> http://mc.nankai.edu.cn/ll/</a:t>
            </a:r>
          </a:p>
          <a:p>
            <a:endParaRPr 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" y="2504440"/>
            <a:ext cx="9571355" cy="43535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6000"/>
              <a:t>Thank you!</a:t>
            </a:r>
            <a:endParaRPr lang="en-US" sz="6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4225925"/>
            <a:ext cx="4369435" cy="2550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+mn-ea"/>
              </a:rPr>
              <a:t>Applications</a:t>
            </a:r>
            <a:endParaRPr lang="en-US" dirty="0"/>
          </a:p>
        </p:txBody>
      </p:sp>
      <p:pic>
        <p:nvPicPr>
          <p:cNvPr id="10" name="图片 9" descr="33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60" y="2396490"/>
            <a:ext cx="2214880" cy="1477010"/>
          </a:xfrm>
          <a:prstGeom prst="rect">
            <a:avLst/>
          </a:prstGeom>
        </p:spPr>
      </p:pic>
      <p:pic>
        <p:nvPicPr>
          <p:cNvPr id="11" name="图片 10" descr="32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450" y="2396490"/>
            <a:ext cx="2214245" cy="1477010"/>
          </a:xfrm>
          <a:prstGeom prst="rect">
            <a:avLst/>
          </a:prstGeom>
        </p:spPr>
      </p:pic>
      <p:pic>
        <p:nvPicPr>
          <p:cNvPr id="22" name="图片 21" descr="11_rgb_gt_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330" y="2396490"/>
            <a:ext cx="2214880" cy="1501140"/>
          </a:xfrm>
          <a:prstGeom prst="rect">
            <a:avLst/>
          </a:prstGeom>
        </p:spPr>
      </p:pic>
      <p:pic>
        <p:nvPicPr>
          <p:cNvPr id="23" name="图片 22" descr="24_rgb_gt_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020" y="2396490"/>
            <a:ext cx="2215515" cy="1501140"/>
          </a:xfrm>
          <a:prstGeom prst="rect">
            <a:avLst/>
          </a:prstGeom>
        </p:spPr>
      </p:pic>
      <p:sp>
        <p:nvSpPr>
          <p:cNvPr id="26" name="左大括号 25"/>
          <p:cNvSpPr/>
          <p:nvPr/>
        </p:nvSpPr>
        <p:spPr>
          <a:xfrm rot="16200000" flipH="1" flipV="1">
            <a:off x="3210084" y="442755"/>
            <a:ext cx="282257" cy="3624580"/>
          </a:xfrm>
          <a:prstGeom prst="lef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左大括号 27"/>
          <p:cNvSpPr/>
          <p:nvPr/>
        </p:nvSpPr>
        <p:spPr>
          <a:xfrm rot="16200000" flipH="1" flipV="1">
            <a:off x="8767445" y="437515"/>
            <a:ext cx="292735" cy="3624580"/>
          </a:xfrm>
          <a:prstGeom prst="lef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901190" y="1642110"/>
            <a:ext cx="2900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face</a:t>
            </a:r>
            <a:endParaRPr lang="en-US" altLang="zh-CN" sz="28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463790" y="1653540"/>
            <a:ext cx="2900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</a:t>
            </a:r>
            <a:endParaRPr lang="en-US" altLang="zh-CN" sz="28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28930" y="4093210"/>
            <a:ext cx="305498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 Auto Editing</a:t>
            </a:r>
          </a:p>
        </p:txBody>
      </p:sp>
      <p:pic>
        <p:nvPicPr>
          <p:cNvPr id="32" name="图片 31" descr="a4516-DSC_00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185" y="4835525"/>
            <a:ext cx="2215515" cy="1483360"/>
          </a:xfrm>
          <a:prstGeom prst="rect">
            <a:avLst/>
          </a:prstGeom>
        </p:spPr>
      </p:pic>
      <p:pic>
        <p:nvPicPr>
          <p:cNvPr id="33" name="图片 32" descr="a4516-DSC_00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2180" y="4835525"/>
            <a:ext cx="2215515" cy="148336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83845" y="1131570"/>
            <a:ext cx="629348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Detection and  Recognition in the Dark</a:t>
            </a:r>
          </a:p>
        </p:txBody>
      </p:sp>
      <p:sp>
        <p:nvSpPr>
          <p:cNvPr id="16" name="矩形 28">
            <a:extLst>
              <a:ext uri="{FF2B5EF4-FFF2-40B4-BE49-F238E27FC236}">
                <a16:creationId xmlns:a16="http://schemas.microsoft.com/office/drawing/2014/main" id="{82E00DCD-328E-4FCD-BF0D-83DBFBDCB7B7}"/>
              </a:ext>
            </a:extLst>
          </p:cNvPr>
          <p:cNvSpPr/>
          <p:nvPr/>
        </p:nvSpPr>
        <p:spPr>
          <a:xfrm>
            <a:off x="10364471" y="4354195"/>
            <a:ext cx="1498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the unsee in the dark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ym typeface="+mn-ea"/>
              </a:rPr>
              <a:t>Network Structures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885" y="1258570"/>
            <a:ext cx="5016500" cy="229013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5683885" y="3498991"/>
            <a:ext cx="4338005" cy="39899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Wang et al. CVPR19</a:t>
            </a:r>
          </a:p>
        </p:txBody>
      </p:sp>
      <p:sp>
        <p:nvSpPr>
          <p:cNvPr id="25" name="矩形 24"/>
          <p:cNvSpPr/>
          <p:nvPr/>
        </p:nvSpPr>
        <p:spPr>
          <a:xfrm>
            <a:off x="728345" y="3499434"/>
            <a:ext cx="3707828" cy="39854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Zhang et al. ACMMM19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258570"/>
            <a:ext cx="4165600" cy="210028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870" y="3898265"/>
            <a:ext cx="2317429" cy="2511824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842645" y="6372890"/>
            <a:ext cx="3245413" cy="39856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i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Wang </a:t>
            </a:r>
            <a:r>
              <a:rPr lang="en-US" altLang="zh-CN" sz="200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 al. ICCV19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285" y="3936365"/>
            <a:ext cx="5219700" cy="2436057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5771967" y="6372456"/>
            <a:ext cx="4428720" cy="39899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Jiang et al. TIP21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 Data</a:t>
            </a:r>
          </a:p>
        </p:txBody>
      </p:sp>
      <p:sp>
        <p:nvSpPr>
          <p:cNvPr id="20" name="矩形 19"/>
          <p:cNvSpPr/>
          <p:nvPr/>
        </p:nvSpPr>
        <p:spPr>
          <a:xfrm>
            <a:off x="386715" y="1245235"/>
            <a:ext cx="345948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Paired Training Data:</a:t>
            </a:r>
          </a:p>
        </p:txBody>
      </p:sp>
      <p:sp>
        <p:nvSpPr>
          <p:cNvPr id="5" name="矩形 4"/>
          <p:cNvSpPr/>
          <p:nvPr/>
        </p:nvSpPr>
        <p:spPr>
          <a:xfrm>
            <a:off x="386715" y="3925570"/>
            <a:ext cx="390906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Unpaired Training Data:</a:t>
            </a:r>
          </a:p>
        </p:txBody>
      </p:sp>
      <p:pic>
        <p:nvPicPr>
          <p:cNvPr id="6" name="图片 5" descr="a4501-DSC_03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15" y="1927225"/>
            <a:ext cx="1555115" cy="1041400"/>
          </a:xfrm>
          <a:prstGeom prst="rect">
            <a:avLst/>
          </a:prstGeom>
        </p:spPr>
      </p:pic>
      <p:pic>
        <p:nvPicPr>
          <p:cNvPr id="7" name="图片 6" descr="a4501-DSC_03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5" y="1928495"/>
            <a:ext cx="1555115" cy="1041400"/>
          </a:xfrm>
          <a:prstGeom prst="rect">
            <a:avLst/>
          </a:prstGeom>
        </p:spPr>
      </p:pic>
      <p:pic>
        <p:nvPicPr>
          <p:cNvPr id="8" name="图片 7" descr="2_12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88315" y="4613275"/>
            <a:ext cx="1561465" cy="1040765"/>
          </a:xfrm>
          <a:prstGeom prst="rect">
            <a:avLst/>
          </a:prstGeom>
        </p:spPr>
      </p:pic>
      <p:pic>
        <p:nvPicPr>
          <p:cNvPr id="9" name="图片 8" descr="normal002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070" y="4612640"/>
            <a:ext cx="1561465" cy="1040765"/>
          </a:xfrm>
          <a:prstGeom prst="rect">
            <a:avLst/>
          </a:prstGeom>
        </p:spPr>
      </p:pic>
      <p:pic>
        <p:nvPicPr>
          <p:cNvPr id="10" name="图片 9" descr="normal002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7990" y="4612005"/>
            <a:ext cx="1562100" cy="1041400"/>
          </a:xfrm>
          <a:prstGeom prst="rect">
            <a:avLst/>
          </a:prstGeom>
        </p:spPr>
      </p:pic>
      <p:pic>
        <p:nvPicPr>
          <p:cNvPr id="11" name="图片 10" descr="normal003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4870" y="4612640"/>
            <a:ext cx="1560830" cy="1041400"/>
          </a:xfrm>
          <a:prstGeom prst="rect">
            <a:avLst/>
          </a:prstGeom>
        </p:spPr>
      </p:pic>
      <p:pic>
        <p:nvPicPr>
          <p:cNvPr id="12" name="图片 11" descr="2_37_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9795" y="4612005"/>
            <a:ext cx="1558925" cy="1042035"/>
          </a:xfrm>
          <a:prstGeom prst="rect">
            <a:avLst/>
          </a:prstGeom>
        </p:spPr>
      </p:pic>
      <p:pic>
        <p:nvPicPr>
          <p:cNvPr id="13" name="图片 12" descr="2_22_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6195" y="4612005"/>
            <a:ext cx="1557655" cy="1038860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276225" y="4435475"/>
            <a:ext cx="5328285" cy="13684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748655" y="4435475"/>
            <a:ext cx="5328285" cy="13684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489710" y="5789930"/>
            <a:ext cx="2900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</a:p>
        </p:txBody>
      </p:sp>
      <p:sp>
        <p:nvSpPr>
          <p:cNvPr id="16" name="矩形 15"/>
          <p:cNvSpPr/>
          <p:nvPr/>
        </p:nvSpPr>
        <p:spPr>
          <a:xfrm>
            <a:off x="6962140" y="5803900"/>
            <a:ext cx="2900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</a:p>
        </p:txBody>
      </p:sp>
      <p:sp>
        <p:nvSpPr>
          <p:cNvPr id="17" name="矩形 16"/>
          <p:cNvSpPr/>
          <p:nvPr/>
        </p:nvSpPr>
        <p:spPr>
          <a:xfrm>
            <a:off x="664280" y="2968625"/>
            <a:ext cx="290068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Retouching</a:t>
            </a:r>
          </a:p>
        </p:txBody>
      </p:sp>
      <p:sp>
        <p:nvSpPr>
          <p:cNvPr id="18" name="下弧形箭头 17"/>
          <p:cNvSpPr/>
          <p:nvPr/>
        </p:nvSpPr>
        <p:spPr>
          <a:xfrm>
            <a:off x="4020820" y="5803900"/>
            <a:ext cx="3024505" cy="57594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662045" y="1927225"/>
            <a:ext cx="4184650" cy="1501775"/>
            <a:chOff x="6772" y="3050"/>
            <a:chExt cx="6590" cy="2365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74" y="3050"/>
              <a:ext cx="2400" cy="164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22" y="3050"/>
              <a:ext cx="2394" cy="1632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6772" y="4690"/>
              <a:ext cx="6590" cy="7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Altering Exposure Time</a:t>
              </a:r>
              <a:endPara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453630" y="1927225"/>
            <a:ext cx="3976370" cy="1496060"/>
            <a:chOff x="12651" y="3049"/>
            <a:chExt cx="6262" cy="235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825" y="3050"/>
              <a:ext cx="2393" cy="1630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293" y="3049"/>
              <a:ext cx="2401" cy="1631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12651" y="4680"/>
              <a:ext cx="6262" cy="7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Simulating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86862" y="1221968"/>
            <a:ext cx="11371580" cy="512953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60000"/>
              <a:buNone/>
              <a:defRPr/>
            </a:pPr>
            <a:endParaRPr lang="en-US" altLang="zh-CN" sz="2400" b="1" i="1" dirty="0">
              <a:sym typeface="+mn-ea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lang="en-US" altLang="zh-CN" sz="2400" b="1" i="1" dirty="0">
                <a:sym typeface="+mn-ea"/>
              </a:rPr>
              <a:t>Inefficient</a:t>
            </a:r>
            <a:r>
              <a:rPr lang="en-US" altLang="zh-CN" sz="2400" dirty="0">
                <a:sym typeface="+mn-ea"/>
              </a:rPr>
              <a:t>: Require complex network structures</a:t>
            </a:r>
            <a:endParaRPr lang="en-US" altLang="zh-CN" sz="2400" dirty="0"/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ym typeface="+mn-ea"/>
              </a:rPr>
              <a:t>                        --&gt;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high computational burden</a:t>
            </a:r>
            <a:endParaRPr lang="en-US" sz="2400" dirty="0"/>
          </a:p>
          <a:p>
            <a:pPr algn="just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lang="en-US" altLang="zh-CN" sz="2400" b="1" i="1" dirty="0">
                <a:sym typeface="+mn-ea"/>
              </a:rPr>
              <a:t>Sensitive</a:t>
            </a:r>
            <a:r>
              <a:rPr lang="en-US" altLang="zh-CN" sz="2400" dirty="0">
                <a:sym typeface="+mn-ea"/>
              </a:rPr>
              <a:t>: Rely on either synthesized or corrupted and clean image pairs</a:t>
            </a:r>
            <a:endParaRPr lang="en-US" altLang="zh-CN" sz="2400" dirty="0"/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ym typeface="+mn-ea"/>
              </a:rPr>
              <a:t>                        --&gt;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visually unpleasing results</a:t>
            </a:r>
            <a:endParaRPr lang="en-US" sz="2400" dirty="0"/>
          </a:p>
          <a:p>
            <a:pPr algn="just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u"/>
              <a:defRPr/>
            </a:pPr>
            <a:r>
              <a:rPr lang="en-US" altLang="zh-CN" sz="2400" b="1" i="1" dirty="0">
                <a:sym typeface="+mn-ea"/>
              </a:rPr>
              <a:t>Inflexible</a:t>
            </a:r>
            <a:r>
              <a:rPr lang="en-US" altLang="zh-CN" sz="2400" dirty="0">
                <a:sym typeface="+mn-ea"/>
              </a:rPr>
              <a:t>: Require careful selection of unpaired data and complex training </a:t>
            </a:r>
          </a:p>
          <a:p>
            <a:pPr marL="0" indent="0" algn="just">
              <a:lnSpc>
                <a:spcPct val="15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ym typeface="+mn-ea"/>
              </a:rPr>
              <a:t>                        --&gt;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time-consuming training &amp; hard to re-implement</a:t>
            </a:r>
            <a:endParaRPr lang="en-US" altLang="zh-CN" sz="24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Part 2: Zero-DCE</a:t>
            </a:r>
          </a:p>
        </p:txBody>
      </p:sp>
      <p:pic>
        <p:nvPicPr>
          <p:cNvPr id="6" name="图片占位符 5" descr="adam-siwiec-AO-nnr8_mJw-unsplash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4554855" y="635"/>
            <a:ext cx="7637145" cy="685673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7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710</Words>
  <Application>Microsoft Office PowerPoint</Application>
  <PresentationFormat>Widescreen</PresentationFormat>
  <Paragraphs>154</Paragraphs>
  <Slides>46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等线</vt:lpstr>
      <vt:lpstr>等线 Light</vt:lpstr>
      <vt:lpstr>Arial</vt:lpstr>
      <vt:lpstr>Calibri</vt:lpstr>
      <vt:lpstr>Calibri Light</vt:lpstr>
      <vt:lpstr>Wingdings</vt:lpstr>
      <vt:lpstr>Office 主题​​</vt:lpstr>
      <vt:lpstr>1_Office 主题​​</vt:lpstr>
      <vt:lpstr>Equation.DSMT4</vt:lpstr>
      <vt:lpstr>PowerPoint Presentation</vt:lpstr>
      <vt:lpstr>Outline</vt:lpstr>
      <vt:lpstr>PowerPoint Presentation</vt:lpstr>
      <vt:lpstr>Low-Light Enhancement</vt:lpstr>
      <vt:lpstr>Applications</vt:lpstr>
      <vt:lpstr>Network Structures</vt:lpstr>
      <vt:lpstr>Training Data</vt:lpstr>
      <vt:lpstr>Limitations</vt:lpstr>
      <vt:lpstr>PowerPoint Presentation</vt:lpstr>
      <vt:lpstr>Zero-DCE</vt:lpstr>
      <vt:lpstr>Zero-DCE</vt:lpstr>
      <vt:lpstr>Zero-DCE</vt:lpstr>
      <vt:lpstr>Light-Enhancement Curves (LE-Curves)</vt:lpstr>
      <vt:lpstr>High-Order LE-Curves</vt:lpstr>
      <vt:lpstr>High-Order LE-Curves</vt:lpstr>
      <vt:lpstr>Pixel-Wise High-Order LE-Curves</vt:lpstr>
      <vt:lpstr>Pixel-Wise High-Order LE-Curves</vt:lpstr>
      <vt:lpstr>Deep Curve Estimation Network (DCE-Net)</vt:lpstr>
      <vt:lpstr>Non-Reference Loss Functions</vt:lpstr>
      <vt:lpstr>Spatial Consistency Loss</vt:lpstr>
      <vt:lpstr>Exposure Control Loss</vt:lpstr>
      <vt:lpstr>Color Constancy Loss</vt:lpstr>
      <vt:lpstr>Illumination Smoothness Loss</vt:lpstr>
      <vt:lpstr>PowerPoint Presentation</vt:lpstr>
      <vt:lpstr>Zero-DCE++</vt:lpstr>
      <vt:lpstr>Redesigned Network</vt:lpstr>
      <vt:lpstr>Reformulated Curve Formation</vt:lpstr>
      <vt:lpstr>Control Sizes of Input Image</vt:lpstr>
      <vt:lpstr>Zero-DCE VS. Zero-DCE++</vt:lpstr>
      <vt:lpstr>PowerPoint Presentation</vt:lpstr>
      <vt:lpstr>PowerPoint Presentation</vt:lpstr>
      <vt:lpstr>PowerPoint Presentation</vt:lpstr>
      <vt:lpstr>Advantage of Three-Channel Adjustment</vt:lpstr>
      <vt:lpstr>Impact of Training Data</vt:lpstr>
      <vt:lpstr>Effect of Parameter Settings</vt:lpstr>
      <vt:lpstr>Effect of Well-Exposedness Level</vt:lpstr>
      <vt:lpstr>Comparisons</vt:lpstr>
      <vt:lpstr>Comparisons</vt:lpstr>
      <vt:lpstr>Comparisons</vt:lpstr>
      <vt:lpstr>Comparisons</vt:lpstr>
      <vt:lpstr>Comparisons</vt:lpstr>
      <vt:lpstr>Comparisons</vt:lpstr>
      <vt:lpstr>PowerPoint Presentation</vt:lpstr>
      <vt:lpstr>Related Work</vt:lpstr>
      <vt:lpstr>Related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孙全增</dc:creator>
  <cp:lastModifiedBy>Li Chongyi (Dr)</cp:lastModifiedBy>
  <cp:revision>92</cp:revision>
  <dcterms:created xsi:type="dcterms:W3CDTF">2021-02-20T06:45:00Z</dcterms:created>
  <dcterms:modified xsi:type="dcterms:W3CDTF">2021-04-21T17:47:10Z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484E28C5EB494F348C3E1BB884F07D11</vt:lpwstr>
  </property>
  <property fmtid="{D5CDD505-2E9C-101B-9397-08002B2CF9AE}" pid="3" name="KSOProductBuildVer">
    <vt:lpwstr>2052-11.1.0.10463</vt:lpwstr>
  </property>
</Properties>
</file>